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Base hit in Right Field Runner on 2nd ba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Base hit in Right Field</a:t>
            </a:r>
            <a:br/>
            <a:r>
              <a:t>Runner on 2nd base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20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421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422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423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2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2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2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2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2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2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3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3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3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3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3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3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3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3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3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4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4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42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3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4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5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6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7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8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49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50" name="Line"/>
          <p:cNvSpPr/>
          <p:nvPr/>
        </p:nvSpPr>
        <p:spPr>
          <a:xfrm flipH="1">
            <a:off x="6645835" y="5411030"/>
            <a:ext cx="480126" cy="4355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1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452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3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454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5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56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57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58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61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462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463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46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6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6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6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6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6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7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7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7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7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47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47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47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47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47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47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8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8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82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3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4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5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6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7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8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89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90" name="Line"/>
          <p:cNvSpPr/>
          <p:nvPr/>
        </p:nvSpPr>
        <p:spPr>
          <a:xfrm flipH="1">
            <a:off x="6645835" y="5411030"/>
            <a:ext cx="480126" cy="4355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1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492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3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494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5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96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7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498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99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00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2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504" name="Covers 3rd base"/>
          <p:cNvSpPr txBox="1"/>
          <p:nvPr/>
        </p:nvSpPr>
        <p:spPr>
          <a:xfrm>
            <a:off x="10072699" y="3264351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05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0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0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0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0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1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1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1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1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1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1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1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1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1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2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2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2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2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2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6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7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8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29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0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1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32" name="Line"/>
          <p:cNvSpPr/>
          <p:nvPr/>
        </p:nvSpPr>
        <p:spPr>
          <a:xfrm flipH="1">
            <a:off x="6645835" y="5411030"/>
            <a:ext cx="480126" cy="4355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3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534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5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536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7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38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39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40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1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42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43" name="Line"/>
          <p:cNvSpPr/>
          <p:nvPr/>
        </p:nvSpPr>
        <p:spPr>
          <a:xfrm>
            <a:off x="1402253" y="3392321"/>
            <a:ext cx="276573" cy="199390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5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4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547" name="Covers 3rd base"/>
          <p:cNvSpPr txBox="1"/>
          <p:nvPr/>
        </p:nvSpPr>
        <p:spPr>
          <a:xfrm>
            <a:off x="10072699" y="3264351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4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4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5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5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5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5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5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5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5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5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58" name="1"/>
          <p:cNvSpPr txBox="1"/>
          <p:nvPr/>
        </p:nvSpPr>
        <p:spPr>
          <a:xfrm>
            <a:off x="5065115" y="9091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59" name="2"/>
          <p:cNvSpPr txBox="1"/>
          <p:nvPr/>
        </p:nvSpPr>
        <p:spPr>
          <a:xfrm>
            <a:off x="4760315" y="8202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60" name="3"/>
          <p:cNvSpPr txBox="1"/>
          <p:nvPr/>
        </p:nvSpPr>
        <p:spPr>
          <a:xfrm>
            <a:off x="6383403" y="5564227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6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6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6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6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6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6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67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8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69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0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571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572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573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574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5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576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7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578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79" name="Line"/>
          <p:cNvSpPr/>
          <p:nvPr/>
        </p:nvSpPr>
        <p:spPr>
          <a:xfrm>
            <a:off x="1402253" y="3392321"/>
            <a:ext cx="276573" cy="199390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0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581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84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585" name="Covers 3rd base"/>
          <p:cNvSpPr txBox="1"/>
          <p:nvPr/>
        </p:nvSpPr>
        <p:spPr>
          <a:xfrm>
            <a:off x="10072699" y="3264351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586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58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8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8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9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59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59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59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59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59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596" name="1"/>
          <p:cNvSpPr txBox="1"/>
          <p:nvPr/>
        </p:nvSpPr>
        <p:spPr>
          <a:xfrm>
            <a:off x="5065115" y="9091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597" name="2"/>
          <p:cNvSpPr txBox="1"/>
          <p:nvPr/>
        </p:nvSpPr>
        <p:spPr>
          <a:xfrm>
            <a:off x="4760315" y="8202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598" name="3"/>
          <p:cNvSpPr txBox="1"/>
          <p:nvPr/>
        </p:nvSpPr>
        <p:spPr>
          <a:xfrm>
            <a:off x="6383403" y="5564227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59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0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0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0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0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0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05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6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7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08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09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610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611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12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3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14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5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616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7" name="Line"/>
          <p:cNvSpPr/>
          <p:nvPr/>
        </p:nvSpPr>
        <p:spPr>
          <a:xfrm>
            <a:off x="1402253" y="3392321"/>
            <a:ext cx="276573" cy="199390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8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19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0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1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2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3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24" name="Runners decide to advance an extra base or to return.  Runners keep an eye on the defensive play: advance on  the throw if possible"/>
          <p:cNvSpPr txBox="1"/>
          <p:nvPr/>
        </p:nvSpPr>
        <p:spPr>
          <a:xfrm>
            <a:off x="8636965" y="6985000"/>
            <a:ext cx="4162349" cy="230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Runners decide to advance</a:t>
            </a:r>
            <a:br/>
            <a:r>
              <a:t>an extra base or to return.</a:t>
            </a:r>
            <a:br/>
            <a:br/>
            <a:r>
              <a:t>Runners keep an eye on the</a:t>
            </a:r>
            <a:br/>
            <a:r>
              <a:t>defensive play: advance on </a:t>
            </a:r>
            <a:br/>
            <a:r>
              <a:t>the throw if possible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27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628" name="Covers 3rd base"/>
          <p:cNvSpPr txBox="1"/>
          <p:nvPr/>
        </p:nvSpPr>
        <p:spPr>
          <a:xfrm>
            <a:off x="10072699" y="3264351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29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30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31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32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33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34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35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36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37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38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39" name="1"/>
          <p:cNvSpPr txBox="1"/>
          <p:nvPr/>
        </p:nvSpPr>
        <p:spPr>
          <a:xfrm>
            <a:off x="5065115" y="9091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40" name="2"/>
          <p:cNvSpPr txBox="1"/>
          <p:nvPr/>
        </p:nvSpPr>
        <p:spPr>
          <a:xfrm>
            <a:off x="4760315" y="8202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41" name="3"/>
          <p:cNvSpPr txBox="1"/>
          <p:nvPr/>
        </p:nvSpPr>
        <p:spPr>
          <a:xfrm>
            <a:off x="6383403" y="5564227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42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43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44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45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46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47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48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49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0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1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52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653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654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55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6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657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58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659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0" name="Line"/>
          <p:cNvSpPr/>
          <p:nvPr/>
        </p:nvSpPr>
        <p:spPr>
          <a:xfrm>
            <a:off x="1402253" y="3392321"/>
            <a:ext cx="276573" cy="199390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1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2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3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4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5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6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67" name="9 throws home"/>
          <p:cNvSpPr txBox="1"/>
          <p:nvPr/>
        </p:nvSpPr>
        <p:spPr>
          <a:xfrm>
            <a:off x="8636000" y="6985000"/>
            <a:ext cx="227045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9 throws home</a:t>
            </a:r>
          </a:p>
        </p:txBody>
      </p:sp>
      <p:sp>
        <p:nvSpPr>
          <p:cNvPr id="668" name="Line"/>
          <p:cNvSpPr/>
          <p:nvPr/>
        </p:nvSpPr>
        <p:spPr>
          <a:xfrm flipV="1">
            <a:off x="4927600" y="3711410"/>
            <a:ext cx="2768601" cy="448150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0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71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672" name="Covers 3rd base"/>
          <p:cNvSpPr txBox="1"/>
          <p:nvPr/>
        </p:nvSpPr>
        <p:spPr>
          <a:xfrm>
            <a:off x="10072699" y="3264351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673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67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7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7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7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7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7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8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8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8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83" name="1"/>
          <p:cNvSpPr txBox="1"/>
          <p:nvPr/>
        </p:nvSpPr>
        <p:spPr>
          <a:xfrm>
            <a:off x="5065115" y="9091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684" name="2"/>
          <p:cNvSpPr txBox="1"/>
          <p:nvPr/>
        </p:nvSpPr>
        <p:spPr>
          <a:xfrm>
            <a:off x="4760315" y="8202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685" name="3"/>
          <p:cNvSpPr txBox="1"/>
          <p:nvPr/>
        </p:nvSpPr>
        <p:spPr>
          <a:xfrm>
            <a:off x="6383403" y="5564227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68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68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68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68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69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69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692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3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4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695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696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697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698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699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0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01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2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703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4" name="Line"/>
          <p:cNvSpPr/>
          <p:nvPr/>
        </p:nvSpPr>
        <p:spPr>
          <a:xfrm>
            <a:off x="1402253" y="3392321"/>
            <a:ext cx="276573" cy="199390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5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6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7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8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09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0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1" name="Line"/>
          <p:cNvSpPr/>
          <p:nvPr/>
        </p:nvSpPr>
        <p:spPr>
          <a:xfrm>
            <a:off x="5352609" y="3500344"/>
            <a:ext cx="2267391" cy="96767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12" name="9 throws home  ...or to 2nd base if no  action is possible at home."/>
          <p:cNvSpPr txBox="1"/>
          <p:nvPr/>
        </p:nvSpPr>
        <p:spPr>
          <a:xfrm>
            <a:off x="8636000" y="6985000"/>
            <a:ext cx="4001720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9 throws home </a:t>
            </a:r>
            <a:br/>
            <a:r>
              <a:t>...or to 2nd base if no </a:t>
            </a:r>
            <a:br/>
            <a:r>
              <a:t>action is possible at home.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15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716" name="Covers 3rd base"/>
          <p:cNvSpPr txBox="1"/>
          <p:nvPr/>
        </p:nvSpPr>
        <p:spPr>
          <a:xfrm>
            <a:off x="10072699" y="3264351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17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1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1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2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2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2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2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2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2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2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27" name="1"/>
          <p:cNvSpPr txBox="1"/>
          <p:nvPr/>
        </p:nvSpPr>
        <p:spPr>
          <a:xfrm>
            <a:off x="5065115" y="9091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28" name="2"/>
          <p:cNvSpPr txBox="1"/>
          <p:nvPr/>
        </p:nvSpPr>
        <p:spPr>
          <a:xfrm>
            <a:off x="4760315" y="8202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29" name="3"/>
          <p:cNvSpPr txBox="1"/>
          <p:nvPr/>
        </p:nvSpPr>
        <p:spPr>
          <a:xfrm>
            <a:off x="6383403" y="5564227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3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3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3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3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3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3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36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7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8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39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40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741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742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43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4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45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6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747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8" name="Line"/>
          <p:cNvSpPr/>
          <p:nvPr/>
        </p:nvSpPr>
        <p:spPr>
          <a:xfrm>
            <a:off x="1402253" y="3392321"/>
            <a:ext cx="276573" cy="199390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49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0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1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2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3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4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5" name="Line"/>
          <p:cNvSpPr/>
          <p:nvPr/>
        </p:nvSpPr>
        <p:spPr>
          <a:xfrm flipV="1">
            <a:off x="4927600" y="3711410"/>
            <a:ext cx="2768601" cy="448150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56" name="If so directed: 3 cuts the ball and  checks the runners or throws as directed"/>
          <p:cNvSpPr txBox="1"/>
          <p:nvPr/>
        </p:nvSpPr>
        <p:spPr>
          <a:xfrm>
            <a:off x="8636000" y="6985000"/>
            <a:ext cx="3298546" cy="1934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If so directed:</a:t>
            </a:r>
            <a:br/>
            <a:r>
              <a:t>3 cuts the ball </a:t>
            </a:r>
            <a:r>
              <a:rPr u="sng"/>
              <a:t>and</a:t>
            </a:r>
            <a:r>
              <a:t> </a:t>
            </a:r>
            <a:br/>
            <a:r>
              <a:t>checks the runners or</a:t>
            </a:r>
            <a:br/>
            <a:r>
              <a:t>throws as directed</a:t>
            </a:r>
            <a:br/>
          </a:p>
        </p:txBody>
      </p:sp>
      <p:sp>
        <p:nvSpPr>
          <p:cNvPr id="757" name="X"/>
          <p:cNvSpPr txBox="1"/>
          <p:nvPr/>
        </p:nvSpPr>
        <p:spPr>
          <a:xfrm>
            <a:off x="6419799" y="5293970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760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761" name="Covers 3rd base"/>
          <p:cNvSpPr txBox="1"/>
          <p:nvPr/>
        </p:nvSpPr>
        <p:spPr>
          <a:xfrm>
            <a:off x="10072699" y="3264351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762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763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64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65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66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67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68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69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70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71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72" name="1"/>
          <p:cNvSpPr txBox="1"/>
          <p:nvPr/>
        </p:nvSpPr>
        <p:spPr>
          <a:xfrm>
            <a:off x="5065115" y="9091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773" name="2"/>
          <p:cNvSpPr txBox="1"/>
          <p:nvPr/>
        </p:nvSpPr>
        <p:spPr>
          <a:xfrm>
            <a:off x="4760315" y="8202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774" name="3"/>
          <p:cNvSpPr txBox="1"/>
          <p:nvPr/>
        </p:nvSpPr>
        <p:spPr>
          <a:xfrm>
            <a:off x="6383403" y="5564227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775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776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777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778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779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780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781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2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3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4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785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786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787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788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89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790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1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792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3" name="Line"/>
          <p:cNvSpPr/>
          <p:nvPr/>
        </p:nvSpPr>
        <p:spPr>
          <a:xfrm>
            <a:off x="1402253" y="3392321"/>
            <a:ext cx="276573" cy="199390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4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5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6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7" name="Line"/>
          <p:cNvSpPr/>
          <p:nvPr/>
        </p:nvSpPr>
        <p:spPr>
          <a:xfrm flipH="1" flipV="1">
            <a:off x="7024184" y="5665284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8" name="Line"/>
          <p:cNvSpPr/>
          <p:nvPr/>
        </p:nvSpPr>
        <p:spPr>
          <a:xfrm>
            <a:off x="2393313" y="6533513"/>
            <a:ext cx="415628" cy="415627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799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0" name="Line"/>
          <p:cNvSpPr/>
          <p:nvPr/>
        </p:nvSpPr>
        <p:spPr>
          <a:xfrm flipV="1">
            <a:off x="6718300" y="3711410"/>
            <a:ext cx="977901" cy="157320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01" name="X"/>
          <p:cNvSpPr txBox="1"/>
          <p:nvPr/>
        </p:nvSpPr>
        <p:spPr>
          <a:xfrm>
            <a:off x="6419799" y="5293970"/>
            <a:ext cx="31760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X</a:t>
            </a:r>
          </a:p>
        </p:txBody>
      </p:sp>
      <p:sp>
        <p:nvSpPr>
          <p:cNvPr id="802" name="3 throws to 1st, 2nd, 3rd, home or holds on to the ball."/>
          <p:cNvSpPr txBox="1"/>
          <p:nvPr/>
        </p:nvSpPr>
        <p:spPr>
          <a:xfrm>
            <a:off x="8509000" y="6985000"/>
            <a:ext cx="42678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3 throws to 1st, 2nd, 3rd,</a:t>
            </a:r>
            <a:br/>
            <a:r>
              <a:t>home or holds on to the ball.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805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806" name="Covers 3rd base"/>
          <p:cNvSpPr txBox="1"/>
          <p:nvPr/>
        </p:nvSpPr>
        <p:spPr>
          <a:xfrm>
            <a:off x="10072699" y="3264351"/>
            <a:ext cx="24801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3rd base</a:t>
            </a:r>
          </a:p>
        </p:txBody>
      </p:sp>
      <p:sp>
        <p:nvSpPr>
          <p:cNvPr id="807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808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09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10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11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12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13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14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15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16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17" name="1"/>
          <p:cNvSpPr txBox="1"/>
          <p:nvPr/>
        </p:nvSpPr>
        <p:spPr>
          <a:xfrm>
            <a:off x="5065115" y="9091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818" name="2"/>
          <p:cNvSpPr txBox="1"/>
          <p:nvPr/>
        </p:nvSpPr>
        <p:spPr>
          <a:xfrm>
            <a:off x="4760315" y="8202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819" name="3"/>
          <p:cNvSpPr txBox="1"/>
          <p:nvPr/>
        </p:nvSpPr>
        <p:spPr>
          <a:xfrm>
            <a:off x="6383403" y="5564227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820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821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822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823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824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825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826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7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8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29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830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831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832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833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4" name="Takes 2nd base"/>
          <p:cNvSpPr txBox="1"/>
          <p:nvPr/>
        </p:nvSpPr>
        <p:spPr>
          <a:xfrm>
            <a:off x="10072699" y="2732142"/>
            <a:ext cx="236098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2nd base</a:t>
            </a:r>
          </a:p>
        </p:txBody>
      </p:sp>
      <p:sp>
        <p:nvSpPr>
          <p:cNvPr id="835" name="Line"/>
          <p:cNvSpPr/>
          <p:nvPr/>
        </p:nvSpPr>
        <p:spPr>
          <a:xfrm flipV="1">
            <a:off x="3149600" y="3521609"/>
            <a:ext cx="1374075" cy="4153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6" name="Takes 1st base"/>
          <p:cNvSpPr txBox="1"/>
          <p:nvPr/>
        </p:nvSpPr>
        <p:spPr>
          <a:xfrm>
            <a:off x="10072699" y="1667723"/>
            <a:ext cx="22649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1st base</a:t>
            </a:r>
          </a:p>
        </p:txBody>
      </p:sp>
      <p:sp>
        <p:nvSpPr>
          <p:cNvPr id="837" name="Line"/>
          <p:cNvSpPr/>
          <p:nvPr/>
        </p:nvSpPr>
        <p:spPr>
          <a:xfrm>
            <a:off x="6781800" y="4165599"/>
            <a:ext cx="942275" cy="16166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8" name="Line"/>
          <p:cNvSpPr/>
          <p:nvPr/>
        </p:nvSpPr>
        <p:spPr>
          <a:xfrm>
            <a:off x="1402253" y="3392321"/>
            <a:ext cx="276573" cy="199390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39" name="Circle"/>
          <p:cNvSpPr/>
          <p:nvPr/>
        </p:nvSpPr>
        <p:spPr>
          <a:xfrm>
            <a:off x="6781800" y="53975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0" name="Circle"/>
          <p:cNvSpPr/>
          <p:nvPr/>
        </p:nvSpPr>
        <p:spPr>
          <a:xfrm>
            <a:off x="2794000" y="6940283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1" name="Line"/>
          <p:cNvSpPr/>
          <p:nvPr/>
        </p:nvSpPr>
        <p:spPr>
          <a:xfrm>
            <a:off x="6169189" y="4797589"/>
            <a:ext cx="652952" cy="652952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2" name="Line"/>
          <p:cNvSpPr/>
          <p:nvPr/>
        </p:nvSpPr>
        <p:spPr>
          <a:xfrm flipH="1" flipV="1">
            <a:off x="3010984" y="7163883"/>
            <a:ext cx="410196" cy="410196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3" name="Line"/>
          <p:cNvSpPr/>
          <p:nvPr/>
        </p:nvSpPr>
        <p:spPr>
          <a:xfrm flipV="1">
            <a:off x="2578100" y="5806910"/>
            <a:ext cx="3784600" cy="37940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844" name="Never throw behind the  runner if he's not returning."/>
          <p:cNvSpPr txBox="1"/>
          <p:nvPr/>
        </p:nvSpPr>
        <p:spPr>
          <a:xfrm>
            <a:off x="8636000" y="6985000"/>
            <a:ext cx="4077310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Never throw behind the </a:t>
            </a:r>
            <a:br/>
            <a:r>
              <a:t>runner if he's not returning.</a:t>
            </a:r>
          </a:p>
        </p:txBody>
      </p:sp>
      <p:sp>
        <p:nvSpPr>
          <p:cNvPr id="845" name="The runner can still advance on the throw."/>
          <p:cNvSpPr txBox="1"/>
          <p:nvPr/>
        </p:nvSpPr>
        <p:spPr>
          <a:xfrm>
            <a:off x="8636000" y="7792724"/>
            <a:ext cx="4212336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The runner can still advance</a:t>
            </a:r>
            <a:br/>
            <a:r>
              <a:t>on the throw.</a:t>
            </a:r>
          </a:p>
        </p:txBody>
      </p:sp>
      <p:sp>
        <p:nvSpPr>
          <p:cNvPr id="846" name="Line"/>
          <p:cNvSpPr/>
          <p:nvPr/>
        </p:nvSpPr>
        <p:spPr>
          <a:xfrm flipH="1" flipV="1">
            <a:off x="6730999" y="5845010"/>
            <a:ext cx="673101" cy="227001"/>
          </a:xfrm>
          <a:prstGeom prst="line">
            <a:avLst/>
          </a:prstGeom>
          <a:ln w="38100">
            <a:solidFill>
              <a:srgbClr val="000000"/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2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2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2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2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2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2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2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30" name="Right Fielder"/>
          <p:cNvSpPr txBox="1"/>
          <p:nvPr/>
        </p:nvSpPr>
        <p:spPr>
          <a:xfrm>
            <a:off x="10072699" y="4328770"/>
            <a:ext cx="196474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Right Fielder</a:t>
            </a:r>
          </a:p>
        </p:txBody>
      </p:sp>
      <p:sp>
        <p:nvSpPr>
          <p:cNvPr id="13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3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3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3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3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3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3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3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3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4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4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4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4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4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4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4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4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49" name="Base hit in right field. Runner on third scores."/>
          <p:cNvSpPr txBox="1"/>
          <p:nvPr/>
        </p:nvSpPr>
        <p:spPr>
          <a:xfrm>
            <a:off x="8636965" y="6989817"/>
            <a:ext cx="3518612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Base hit in right field.</a:t>
            </a:r>
            <a:br/>
            <a:r>
              <a:t>Runner on third scores.</a:t>
            </a:r>
          </a:p>
        </p:txBody>
      </p:sp>
      <p:sp>
        <p:nvSpPr>
          <p:cNvPr id="150" name="Circle"/>
          <p:cNvSpPr/>
          <p:nvPr/>
        </p:nvSpPr>
        <p:spPr>
          <a:xfrm>
            <a:off x="2019300" y="61087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1" name="Line"/>
          <p:cNvSpPr/>
          <p:nvPr/>
        </p:nvSpPr>
        <p:spPr>
          <a:xfrm flipH="1" flipV="1">
            <a:off x="2278415" y="6326705"/>
            <a:ext cx="2649186" cy="2649185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2" name="Line"/>
          <p:cNvSpPr/>
          <p:nvPr/>
        </p:nvSpPr>
        <p:spPr>
          <a:xfrm flipV="1">
            <a:off x="4927600" y="3749510"/>
            <a:ext cx="2806701" cy="5226380"/>
          </a:xfrm>
          <a:prstGeom prst="line">
            <a:avLst/>
          </a:pr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3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4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58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59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60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61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62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63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64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165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16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6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6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6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7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7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7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7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7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17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17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17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17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18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18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18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18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184" name="Batter rounds first base."/>
          <p:cNvSpPr txBox="1"/>
          <p:nvPr/>
        </p:nvSpPr>
        <p:spPr>
          <a:xfrm>
            <a:off x="8636000" y="6984999"/>
            <a:ext cx="363717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Batter rounds first base.</a:t>
            </a:r>
          </a:p>
        </p:txBody>
      </p:sp>
      <p:sp>
        <p:nvSpPr>
          <p:cNvPr id="18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7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8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89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193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194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195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196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197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198" name="Center Fielder"/>
          <p:cNvSpPr txBox="1"/>
          <p:nvPr/>
        </p:nvSpPr>
        <p:spPr>
          <a:xfrm>
            <a:off x="10072699" y="3796561"/>
            <a:ext cx="217414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Center Fielder</a:t>
            </a:r>
          </a:p>
        </p:txBody>
      </p:sp>
      <p:sp>
        <p:nvSpPr>
          <p:cNvPr id="199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00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01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02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03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04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05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06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07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08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09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0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11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12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13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14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15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16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17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18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19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0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1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2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3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4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25" name="Batter rounds first base. Runner rounds third base."/>
          <p:cNvSpPr txBox="1"/>
          <p:nvPr/>
        </p:nvSpPr>
        <p:spPr>
          <a:xfrm>
            <a:off x="8636000" y="6985000"/>
            <a:ext cx="3885591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 rounds first base.</a:t>
            </a:r>
            <a:br/>
            <a:r>
              <a:t>Runner rounds third base.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29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30" name="1e Baser"/>
          <p:cNvSpPr txBox="1"/>
          <p:nvPr/>
        </p:nvSpPr>
        <p:spPr>
          <a:xfrm>
            <a:off x="10072699" y="1135514"/>
            <a:ext cx="139019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1e Baser</a:t>
            </a:r>
          </a:p>
        </p:txBody>
      </p:sp>
      <p:sp>
        <p:nvSpPr>
          <p:cNvPr id="231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32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33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234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235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36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37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38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39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0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41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42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43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44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45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46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47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48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49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50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51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52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53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54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55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6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7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8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59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0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61" name="Batter rounds first base. Runner rounds third base."/>
          <p:cNvSpPr txBox="1"/>
          <p:nvPr/>
        </p:nvSpPr>
        <p:spPr>
          <a:xfrm>
            <a:off x="8636000" y="6985000"/>
            <a:ext cx="3885591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solidFill>
                  <a:schemeClr val="accent1"/>
                </a:solidFill>
              </a:defRPr>
            </a:pPr>
            <a:r>
              <a:t>Batter rounds first base.</a:t>
            </a:r>
            <a:br/>
            <a:r>
              <a:t>Runner rounds third base.</a:t>
            </a:r>
          </a:p>
        </p:txBody>
      </p:sp>
      <p:sp>
        <p:nvSpPr>
          <p:cNvPr id="262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265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266" name="Catcher"/>
          <p:cNvSpPr txBox="1"/>
          <p:nvPr/>
        </p:nvSpPr>
        <p:spPr>
          <a:xfrm>
            <a:off x="10072699" y="603305"/>
            <a:ext cx="127162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Catcher</a:t>
            </a:r>
          </a:p>
        </p:txBody>
      </p:sp>
      <p:sp>
        <p:nvSpPr>
          <p:cNvPr id="267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268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269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270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271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272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273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74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75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76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77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78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79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0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81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82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283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284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285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286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287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288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289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290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291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2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3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4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5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6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7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98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299" name="Line"/>
          <p:cNvSpPr/>
          <p:nvPr/>
        </p:nvSpPr>
        <p:spPr>
          <a:xfrm flipH="1">
            <a:off x="6645835" y="5411030"/>
            <a:ext cx="480126" cy="4355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Pitcher"/>
          <p:cNvSpPr txBox="1"/>
          <p:nvPr/>
        </p:nvSpPr>
        <p:spPr>
          <a:xfrm>
            <a:off x="10072700" y="71095"/>
            <a:ext cx="115275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Pitcher</a:t>
            </a:r>
          </a:p>
        </p:txBody>
      </p:sp>
      <p:sp>
        <p:nvSpPr>
          <p:cNvPr id="303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04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305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06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307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308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09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0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11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12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13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14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15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16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17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18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19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20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21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22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23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24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25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26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27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8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29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0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1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2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3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4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35" name="Line"/>
          <p:cNvSpPr/>
          <p:nvPr/>
        </p:nvSpPr>
        <p:spPr>
          <a:xfrm flipH="1">
            <a:off x="6645835" y="5411030"/>
            <a:ext cx="480126" cy="4355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36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337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40" name="3rd Baser"/>
          <p:cNvSpPr txBox="1"/>
          <p:nvPr/>
        </p:nvSpPr>
        <p:spPr>
          <a:xfrm>
            <a:off x="10072699" y="2199933"/>
            <a:ext cx="151455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3rd Baser</a:t>
            </a:r>
          </a:p>
        </p:txBody>
      </p:sp>
      <p:sp>
        <p:nvSpPr>
          <p:cNvPr id="341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342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43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344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345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46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47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48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49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0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51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52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53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54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55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56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57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58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59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60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61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62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63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64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5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6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7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8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69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0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1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372" name="Line"/>
          <p:cNvSpPr/>
          <p:nvPr/>
        </p:nvSpPr>
        <p:spPr>
          <a:xfrm flipH="1">
            <a:off x="6645835" y="5411030"/>
            <a:ext cx="480126" cy="4355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3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374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375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376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printable-baseball-diamond-diagram.jpg" descr="printable-baseball-diamond-diagram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4061" y="-203200"/>
            <a:ext cx="11114122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79" name="2nd Baser"/>
          <p:cNvSpPr txBox="1"/>
          <p:nvPr/>
        </p:nvSpPr>
        <p:spPr>
          <a:xfrm>
            <a:off x="10072699" y="1667723"/>
            <a:ext cx="15822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2nd Baser</a:t>
            </a:r>
          </a:p>
        </p:txBody>
      </p:sp>
      <p:sp>
        <p:nvSpPr>
          <p:cNvPr id="380" name="Short Stop"/>
          <p:cNvSpPr txBox="1"/>
          <p:nvPr/>
        </p:nvSpPr>
        <p:spPr>
          <a:xfrm>
            <a:off x="10072699" y="2732142"/>
            <a:ext cx="16672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Short Stop</a:t>
            </a:r>
          </a:p>
        </p:txBody>
      </p:sp>
      <p:sp>
        <p:nvSpPr>
          <p:cNvPr id="381" name="Covers 9"/>
          <p:cNvSpPr txBox="1"/>
          <p:nvPr/>
        </p:nvSpPr>
        <p:spPr>
          <a:xfrm>
            <a:off x="10072699" y="3796561"/>
            <a:ext cx="139629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9</a:t>
            </a:r>
          </a:p>
        </p:txBody>
      </p:sp>
      <p:sp>
        <p:nvSpPr>
          <p:cNvPr id="382" name="Left Fielder"/>
          <p:cNvSpPr txBox="1"/>
          <p:nvPr/>
        </p:nvSpPr>
        <p:spPr>
          <a:xfrm>
            <a:off x="10072699" y="3264351"/>
            <a:ext cx="175625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Left Fielder</a:t>
            </a:r>
          </a:p>
        </p:txBody>
      </p:sp>
      <p:sp>
        <p:nvSpPr>
          <p:cNvPr id="383" name="Fields the ball"/>
          <p:cNvSpPr txBox="1"/>
          <p:nvPr/>
        </p:nvSpPr>
        <p:spPr>
          <a:xfrm>
            <a:off x="10072699" y="4328770"/>
            <a:ext cx="2128115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Fields the ball</a:t>
            </a:r>
          </a:p>
        </p:txBody>
      </p:sp>
      <p:sp>
        <p:nvSpPr>
          <p:cNvPr id="384" name="1"/>
          <p:cNvSpPr txBox="1"/>
          <p:nvPr/>
        </p:nvSpPr>
        <p:spPr>
          <a:xfrm>
            <a:off x="9718700" y="71095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85" name="2"/>
          <p:cNvSpPr txBox="1"/>
          <p:nvPr/>
        </p:nvSpPr>
        <p:spPr>
          <a:xfrm>
            <a:off x="9718700" y="603305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86" name="3"/>
          <p:cNvSpPr txBox="1"/>
          <p:nvPr/>
        </p:nvSpPr>
        <p:spPr>
          <a:xfrm>
            <a:off x="9718700" y="1135514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87" name="4"/>
          <p:cNvSpPr txBox="1"/>
          <p:nvPr/>
        </p:nvSpPr>
        <p:spPr>
          <a:xfrm>
            <a:off x="9718700" y="1667723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88" name="5"/>
          <p:cNvSpPr txBox="1"/>
          <p:nvPr/>
        </p:nvSpPr>
        <p:spPr>
          <a:xfrm>
            <a:off x="9718700" y="2199933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89" name="6"/>
          <p:cNvSpPr txBox="1"/>
          <p:nvPr/>
        </p:nvSpPr>
        <p:spPr>
          <a:xfrm>
            <a:off x="9718700" y="2732142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0" name="7"/>
          <p:cNvSpPr txBox="1"/>
          <p:nvPr/>
        </p:nvSpPr>
        <p:spPr>
          <a:xfrm>
            <a:off x="9718700" y="3264351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391" name="8"/>
          <p:cNvSpPr txBox="1"/>
          <p:nvPr/>
        </p:nvSpPr>
        <p:spPr>
          <a:xfrm>
            <a:off x="9718700" y="3796561"/>
            <a:ext cx="28377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392" name="9"/>
          <p:cNvSpPr txBox="1"/>
          <p:nvPr/>
        </p:nvSpPr>
        <p:spPr>
          <a:xfrm>
            <a:off x="9677628" y="43287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393" name="1"/>
          <p:cNvSpPr txBox="1"/>
          <p:nvPr/>
        </p:nvSpPr>
        <p:spPr>
          <a:xfrm>
            <a:off x="4760315" y="58781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1</a:t>
            </a:r>
          </a:p>
        </p:txBody>
      </p:sp>
      <p:sp>
        <p:nvSpPr>
          <p:cNvPr id="394" name="2"/>
          <p:cNvSpPr txBox="1"/>
          <p:nvPr/>
        </p:nvSpPr>
        <p:spPr>
          <a:xfrm>
            <a:off x="4760315" y="92944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2</a:t>
            </a:r>
          </a:p>
        </p:txBody>
      </p:sp>
      <p:sp>
        <p:nvSpPr>
          <p:cNvPr id="395" name="3"/>
          <p:cNvSpPr txBox="1"/>
          <p:nvPr/>
        </p:nvSpPr>
        <p:spPr>
          <a:xfrm>
            <a:off x="71987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3</a:t>
            </a:r>
          </a:p>
        </p:txBody>
      </p:sp>
      <p:sp>
        <p:nvSpPr>
          <p:cNvPr id="396" name="4"/>
          <p:cNvSpPr txBox="1"/>
          <p:nvPr/>
        </p:nvSpPr>
        <p:spPr>
          <a:xfrm>
            <a:off x="65256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4</a:t>
            </a:r>
          </a:p>
        </p:txBody>
      </p:sp>
      <p:sp>
        <p:nvSpPr>
          <p:cNvPr id="397" name="5"/>
          <p:cNvSpPr txBox="1"/>
          <p:nvPr/>
        </p:nvSpPr>
        <p:spPr>
          <a:xfrm>
            <a:off x="2080615" y="5166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5</a:t>
            </a:r>
          </a:p>
        </p:txBody>
      </p:sp>
      <p:sp>
        <p:nvSpPr>
          <p:cNvPr id="398" name="6"/>
          <p:cNvSpPr txBox="1"/>
          <p:nvPr/>
        </p:nvSpPr>
        <p:spPr>
          <a:xfrm>
            <a:off x="2779115" y="37445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6</a:t>
            </a:r>
          </a:p>
        </p:txBody>
      </p:sp>
      <p:sp>
        <p:nvSpPr>
          <p:cNvPr id="399" name="7"/>
          <p:cNvSpPr txBox="1"/>
          <p:nvPr/>
        </p:nvSpPr>
        <p:spPr>
          <a:xfrm>
            <a:off x="1255115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7</a:t>
            </a:r>
          </a:p>
        </p:txBody>
      </p:sp>
      <p:sp>
        <p:nvSpPr>
          <p:cNvPr id="400" name="8"/>
          <p:cNvSpPr txBox="1"/>
          <p:nvPr/>
        </p:nvSpPr>
        <p:spPr>
          <a:xfrm>
            <a:off x="4760315" y="8362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8</a:t>
            </a:r>
          </a:p>
        </p:txBody>
      </p:sp>
      <p:sp>
        <p:nvSpPr>
          <p:cNvPr id="401" name="9"/>
          <p:cNvSpPr txBox="1"/>
          <p:nvPr/>
        </p:nvSpPr>
        <p:spPr>
          <a:xfrm>
            <a:off x="7930133" y="2880970"/>
            <a:ext cx="28377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9</a:t>
            </a:r>
          </a:p>
        </p:txBody>
      </p:sp>
      <p:sp>
        <p:nvSpPr>
          <p:cNvPr id="402" name="Circle"/>
          <p:cNvSpPr/>
          <p:nvPr/>
        </p:nvSpPr>
        <p:spPr>
          <a:xfrm>
            <a:off x="4775200" y="8864600"/>
            <a:ext cx="254000" cy="254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3" name="Line"/>
          <p:cNvSpPr/>
          <p:nvPr/>
        </p:nvSpPr>
        <p:spPr>
          <a:xfrm>
            <a:off x="5004854" y="5562227"/>
            <a:ext cx="2454661" cy="3342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4" name="Line"/>
          <p:cNvSpPr/>
          <p:nvPr/>
        </p:nvSpPr>
        <p:spPr>
          <a:xfrm flipH="1">
            <a:off x="7891072" y="3268869"/>
            <a:ext cx="111826" cy="2450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5" name="Circle"/>
          <p:cNvSpPr/>
          <p:nvPr/>
        </p:nvSpPr>
        <p:spPr>
          <a:xfrm>
            <a:off x="7759700" y="3517900"/>
            <a:ext cx="127000" cy="127000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6" name="Line"/>
          <p:cNvSpPr/>
          <p:nvPr/>
        </p:nvSpPr>
        <p:spPr>
          <a:xfrm flipH="1" flipV="1">
            <a:off x="5147235" y="1147539"/>
            <a:ext cx="2766126" cy="171079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head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7" name="Line"/>
          <p:cNvSpPr/>
          <p:nvPr/>
        </p:nvSpPr>
        <p:spPr>
          <a:xfrm rot="10800000">
            <a:off x="2331520" y="3632656"/>
            <a:ext cx="2454662" cy="3342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6" h="21600" fill="norm" stroke="1" extrusionOk="0">
                <a:moveTo>
                  <a:pt x="0" y="21600"/>
                </a:moveTo>
                <a:cubicBezTo>
                  <a:pt x="5027" y="19340"/>
                  <a:pt x="9682" y="16655"/>
                  <a:pt x="13870" y="13599"/>
                </a:cubicBezTo>
                <a:cubicBezTo>
                  <a:pt x="16382" y="11766"/>
                  <a:pt x="18718" y="9805"/>
                  <a:pt x="20860" y="7731"/>
                </a:cubicBezTo>
                <a:cubicBezTo>
                  <a:pt x="21453" y="6620"/>
                  <a:pt x="21600" y="5406"/>
                  <a:pt x="21283" y="4235"/>
                </a:cubicBezTo>
                <a:cubicBezTo>
                  <a:pt x="20799" y="2449"/>
                  <a:pt x="19294" y="905"/>
                  <a:pt x="17156" y="0"/>
                </a:cubicBezTo>
              </a:path>
            </a:pathLst>
          </a:custGeom>
          <a:ln w="38100">
            <a:solidFill>
              <a:schemeClr val="accent1">
                <a:lumOff val="-13575"/>
              </a:schemeClr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8" name="Circle"/>
          <p:cNvSpPr/>
          <p:nvPr/>
        </p:nvSpPr>
        <p:spPr>
          <a:xfrm>
            <a:off x="4775200" y="3329781"/>
            <a:ext cx="254000" cy="25400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09" name="Takes cutoff pos."/>
          <p:cNvSpPr txBox="1"/>
          <p:nvPr/>
        </p:nvSpPr>
        <p:spPr>
          <a:xfrm>
            <a:off x="10072699" y="1135514"/>
            <a:ext cx="258866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cutoff pos.</a:t>
            </a:r>
          </a:p>
        </p:txBody>
      </p:sp>
      <p:sp>
        <p:nvSpPr>
          <p:cNvPr id="410" name="Line"/>
          <p:cNvSpPr/>
          <p:nvPr/>
        </p:nvSpPr>
        <p:spPr>
          <a:xfrm flipH="1">
            <a:off x="6645835" y="5411030"/>
            <a:ext cx="480126" cy="435510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1" name="Takes homeplate"/>
          <p:cNvSpPr txBox="1"/>
          <p:nvPr/>
        </p:nvSpPr>
        <p:spPr>
          <a:xfrm>
            <a:off x="10072699" y="603305"/>
            <a:ext cx="258013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homeplate</a:t>
            </a:r>
          </a:p>
        </p:txBody>
      </p:sp>
      <p:sp>
        <p:nvSpPr>
          <p:cNvPr id="412" name="Line"/>
          <p:cNvSpPr/>
          <p:nvPr/>
        </p:nvSpPr>
        <p:spPr>
          <a:xfrm flipV="1">
            <a:off x="4898021" y="8451082"/>
            <a:ext cx="10226" cy="41011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3" name="Covers homeplate"/>
          <p:cNvSpPr txBox="1"/>
          <p:nvPr/>
        </p:nvSpPr>
        <p:spPr>
          <a:xfrm>
            <a:off x="10072700" y="71095"/>
            <a:ext cx="27669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Covers homeplate</a:t>
            </a:r>
          </a:p>
        </p:txBody>
      </p:sp>
      <p:sp>
        <p:nvSpPr>
          <p:cNvPr id="414" name="Line"/>
          <p:cNvSpPr/>
          <p:nvPr/>
        </p:nvSpPr>
        <p:spPr>
          <a:xfrm flipH="1">
            <a:off x="4625069" y="6330182"/>
            <a:ext cx="199820" cy="3357912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5" name="Takes 3rd base"/>
          <p:cNvSpPr txBox="1"/>
          <p:nvPr/>
        </p:nvSpPr>
        <p:spPr>
          <a:xfrm>
            <a:off x="10072699" y="2199933"/>
            <a:ext cx="2293317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lvl1pPr>
          </a:lstStyle>
          <a:p>
            <a:pPr/>
            <a:r>
              <a:t>Takes 3rd base</a:t>
            </a:r>
          </a:p>
        </p:txBody>
      </p:sp>
      <p:sp>
        <p:nvSpPr>
          <p:cNvPr id="416" name="Line"/>
          <p:cNvSpPr/>
          <p:nvPr/>
        </p:nvSpPr>
        <p:spPr>
          <a:xfrm flipH="1">
            <a:off x="2148725" y="5617710"/>
            <a:ext cx="28229" cy="355601"/>
          </a:xfrm>
          <a:prstGeom prst="line">
            <a:avLst/>
          </a:prstGeom>
          <a:ln w="38100">
            <a:solidFill>
              <a:schemeClr val="accent5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417" name="5 keeps an eye on the runner.  Ready to cover 1 on a wild throw."/>
          <p:cNvSpPr txBox="1"/>
          <p:nvPr/>
        </p:nvSpPr>
        <p:spPr>
          <a:xfrm>
            <a:off x="7874000" y="6985000"/>
            <a:ext cx="4935017" cy="11976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defRPr>
            </a:pPr>
            <a:r>
              <a:t>5 keeps an eye on the runner.</a:t>
            </a:r>
            <a:br/>
            <a:br/>
            <a:r>
              <a:t>Ready to cover 1 on a wild throw.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dissolv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