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1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270000" y="50419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latin typeface="Helvetica Neue Thin"/>
                <a:ea typeface="Helvetica Neue Thin"/>
                <a:cs typeface="Helvetica Neue Thin"/>
                <a:sym typeface="Helvetica Neue Thi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/>
          <p:nvPr>
            <p:ph type="body" sz="quarter" idx="13"/>
          </p:nvPr>
        </p:nvSpPr>
        <p:spPr>
          <a:xfrm>
            <a:off x="1270000" y="6362700"/>
            <a:ext cx="10464800" cy="461366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“Type a quote here.”"/>
          <p:cNvSpPr txBox="1"/>
          <p:nvPr>
            <p:ph type="body" sz="quarter" idx="14"/>
          </p:nvPr>
        </p:nvSpPr>
        <p:spPr>
          <a:xfrm>
            <a:off x="1270000" y="4267112"/>
            <a:ext cx="10464800" cy="609776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4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pPr/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625600" y="673100"/>
            <a:ext cx="9753600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pPr/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/>
          </p:nvPr>
        </p:nvSpPr>
        <p:spPr>
          <a:xfrm>
            <a:off x="1270000" y="81534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6718300" y="635000"/>
            <a:ext cx="5334000" cy="8216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le Text"/>
          <p:cNvSpPr txBox="1"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/>
          </p:nvPr>
        </p:nvSpPr>
        <p:spPr>
          <a:xfrm>
            <a:off x="952500" y="47244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700"/>
            </a:lvl1pPr>
            <a:lvl2pPr marL="0" indent="0" algn="ctr">
              <a:spcBef>
                <a:spcPts val="0"/>
              </a:spcBef>
              <a:buSzTx/>
              <a:buNone/>
              <a:defRPr sz="3700"/>
            </a:lvl2pPr>
            <a:lvl3pPr marL="0" indent="0" algn="ctr">
              <a:spcBef>
                <a:spcPts val="0"/>
              </a:spcBef>
              <a:buSzTx/>
              <a:buNone/>
              <a:defRPr sz="3700"/>
            </a:lvl3pPr>
            <a:lvl4pPr marL="0" indent="0" algn="ctr">
              <a:spcBef>
                <a:spcPts val="0"/>
              </a:spcBef>
              <a:buSzTx/>
              <a:buNone/>
              <a:defRPr sz="3700"/>
            </a:lvl4pPr>
            <a:lvl5pPr marL="0" indent="0" algn="ctr">
              <a:spcBef>
                <a:spcPts val="0"/>
              </a:spcBef>
              <a:buSzTx/>
              <a:buNone/>
              <a:defRPr sz="37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028700" indent="-342900">
              <a:spcBef>
                <a:spcPts val="3200"/>
              </a:spcBef>
              <a:defRPr sz="2800"/>
            </a:lvl3pPr>
            <a:lvl4pPr marL="1371600" indent="-342900">
              <a:spcBef>
                <a:spcPts val="3200"/>
              </a:spcBef>
              <a:defRPr sz="2800"/>
            </a:lvl4pPr>
            <a:lvl5pPr marL="1714500" indent="-342900">
              <a:spcBef>
                <a:spcPts val="32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42900"/>
          </a:xfrm>
          <a:prstGeom prst="rect">
            <a:avLst/>
          </a:prstGeom>
        </p:spPr>
        <p:txBody>
          <a:bodyPr/>
          <a:lstStyle>
            <a:lvl1pPr>
              <a:defRPr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quarter" idx="13"/>
          </p:nvPr>
        </p:nvSpPr>
        <p:spPr>
          <a:xfrm>
            <a:off x="6718300" y="50927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6718300" y="889000"/>
            <a:ext cx="5334000" cy="3771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Image"/>
          <p:cNvSpPr/>
          <p:nvPr>
            <p:ph type="pic" sz="half" idx="15"/>
          </p:nvPr>
        </p:nvSpPr>
        <p:spPr>
          <a:xfrm>
            <a:off x="952500" y="889000"/>
            <a:ext cx="5334000" cy="7975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328884" y="9296400"/>
            <a:ext cx="340259" cy="324306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b="0"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145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6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1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Base hit in Center Field No runners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549148">
              <a:defRPr sz="7519"/>
            </a:pPr>
            <a:r>
              <a:t>Base hit in Center Field</a:t>
            </a:r>
            <a:br/>
            <a:r>
              <a:t>No runners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19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20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421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422" name="Covers 2nd base"/>
          <p:cNvSpPr txBox="1"/>
          <p:nvPr/>
        </p:nvSpPr>
        <p:spPr>
          <a:xfrm>
            <a:off x="10072699" y="2199933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23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24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25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26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427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42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2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3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3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3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3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3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3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3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37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38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39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40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41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4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4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4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4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46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7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8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49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0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1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2" name="Line"/>
          <p:cNvSpPr/>
          <p:nvPr/>
        </p:nvSpPr>
        <p:spPr>
          <a:xfrm flipV="1">
            <a:off x="4908884" y="5228378"/>
            <a:ext cx="1" cy="694643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3" name="Line"/>
          <p:cNvSpPr/>
          <p:nvPr/>
        </p:nvSpPr>
        <p:spPr>
          <a:xfrm flipV="1">
            <a:off x="3098800" y="2327809"/>
            <a:ext cx="1793175" cy="1456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4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5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6" name="Line"/>
          <p:cNvSpPr/>
          <p:nvPr/>
        </p:nvSpPr>
        <p:spPr>
          <a:xfrm>
            <a:off x="7431397" y="5554869"/>
            <a:ext cx="129475" cy="372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57" name="Line"/>
          <p:cNvSpPr/>
          <p:nvPr/>
        </p:nvSpPr>
        <p:spPr>
          <a:xfrm flipV="1">
            <a:off x="2489200" y="4586969"/>
            <a:ext cx="1767775" cy="69623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460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61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462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463" name="Covers 2nd base"/>
          <p:cNvSpPr txBox="1"/>
          <p:nvPr/>
        </p:nvSpPr>
        <p:spPr>
          <a:xfrm>
            <a:off x="10072699" y="2199933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464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465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466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467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468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46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7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7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7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7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7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7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7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7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7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47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48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8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8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8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8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8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8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87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8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89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0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1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2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3" name="Line"/>
          <p:cNvSpPr/>
          <p:nvPr/>
        </p:nvSpPr>
        <p:spPr>
          <a:xfrm flipV="1">
            <a:off x="4908884" y="5228378"/>
            <a:ext cx="1" cy="694643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4" name="Line"/>
          <p:cNvSpPr/>
          <p:nvPr/>
        </p:nvSpPr>
        <p:spPr>
          <a:xfrm flipV="1">
            <a:off x="3098800" y="2327809"/>
            <a:ext cx="1793175" cy="1456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5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6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7" name="Line"/>
          <p:cNvSpPr/>
          <p:nvPr/>
        </p:nvSpPr>
        <p:spPr>
          <a:xfrm>
            <a:off x="7431397" y="5554869"/>
            <a:ext cx="129475" cy="372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8" name="Line"/>
          <p:cNvSpPr/>
          <p:nvPr/>
        </p:nvSpPr>
        <p:spPr>
          <a:xfrm flipV="1">
            <a:off x="2489200" y="4586969"/>
            <a:ext cx="1767775" cy="69623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99" name="Runner decides to advance or to return to 1e base."/>
          <p:cNvSpPr txBox="1"/>
          <p:nvPr/>
        </p:nvSpPr>
        <p:spPr>
          <a:xfrm>
            <a:off x="8636965" y="6989817"/>
            <a:ext cx="4082797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Runner decides to advance</a:t>
            </a:r>
            <a:br/>
            <a:r>
              <a:t>or to return to 1e base.</a:t>
            </a:r>
          </a:p>
        </p:txBody>
      </p:sp>
      <p:sp>
        <p:nvSpPr>
          <p:cNvPr id="500" name="3 and 4 call out directions"/>
          <p:cNvSpPr txBox="1"/>
          <p:nvPr/>
        </p:nvSpPr>
        <p:spPr>
          <a:xfrm>
            <a:off x="8636965" y="7799074"/>
            <a:ext cx="384474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3 and 4 call out directions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03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04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505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506" name="Covers 2nd base"/>
          <p:cNvSpPr txBox="1"/>
          <p:nvPr/>
        </p:nvSpPr>
        <p:spPr>
          <a:xfrm>
            <a:off x="10072699" y="2199933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07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08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09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10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511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512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13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14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15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16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17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18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19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20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21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22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23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24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25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26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27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28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29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30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1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2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3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4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5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6" name="Line"/>
          <p:cNvSpPr/>
          <p:nvPr/>
        </p:nvSpPr>
        <p:spPr>
          <a:xfrm flipV="1">
            <a:off x="4908884" y="5228378"/>
            <a:ext cx="1" cy="694643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7" name="Line"/>
          <p:cNvSpPr/>
          <p:nvPr/>
        </p:nvSpPr>
        <p:spPr>
          <a:xfrm flipV="1">
            <a:off x="3098800" y="2327809"/>
            <a:ext cx="1793175" cy="1456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8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39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0" name="Line"/>
          <p:cNvSpPr/>
          <p:nvPr/>
        </p:nvSpPr>
        <p:spPr>
          <a:xfrm>
            <a:off x="7431397" y="5554869"/>
            <a:ext cx="129475" cy="372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1" name="Line"/>
          <p:cNvSpPr/>
          <p:nvPr/>
        </p:nvSpPr>
        <p:spPr>
          <a:xfrm flipV="1">
            <a:off x="2489200" y="4586969"/>
            <a:ext cx="1767775" cy="69623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42" name="8 throws to 2nd base  - via the cutoff."/>
          <p:cNvSpPr txBox="1"/>
          <p:nvPr/>
        </p:nvSpPr>
        <p:spPr>
          <a:xfrm>
            <a:off x="8636000" y="6985000"/>
            <a:ext cx="3236367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8 throws to 2nd base </a:t>
            </a:r>
            <a:br/>
            <a:r>
              <a:t>- via the cutoff.</a:t>
            </a:r>
          </a:p>
        </p:txBody>
      </p:sp>
      <p:sp>
        <p:nvSpPr>
          <p:cNvPr id="543" name="Line"/>
          <p:cNvSpPr/>
          <p:nvPr/>
        </p:nvSpPr>
        <p:spPr>
          <a:xfrm flipH="1">
            <a:off x="4904674" y="1816099"/>
            <a:ext cx="22927" cy="122291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46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47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548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549" name="Covers 2nd base"/>
          <p:cNvSpPr txBox="1"/>
          <p:nvPr/>
        </p:nvSpPr>
        <p:spPr>
          <a:xfrm>
            <a:off x="10072699" y="2199933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50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51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52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53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554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55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5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5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5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5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6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6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6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6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6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6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56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56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56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56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57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57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57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573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4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5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6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7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8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79" name="Line"/>
          <p:cNvSpPr/>
          <p:nvPr/>
        </p:nvSpPr>
        <p:spPr>
          <a:xfrm flipV="1">
            <a:off x="4908884" y="5228378"/>
            <a:ext cx="1" cy="694643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0" name="Line"/>
          <p:cNvSpPr/>
          <p:nvPr/>
        </p:nvSpPr>
        <p:spPr>
          <a:xfrm flipV="1">
            <a:off x="3098800" y="2327809"/>
            <a:ext cx="1793175" cy="1456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1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2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3" name="Line"/>
          <p:cNvSpPr/>
          <p:nvPr/>
        </p:nvSpPr>
        <p:spPr>
          <a:xfrm>
            <a:off x="7431397" y="5554869"/>
            <a:ext cx="129475" cy="372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4" name="Line"/>
          <p:cNvSpPr/>
          <p:nvPr/>
        </p:nvSpPr>
        <p:spPr>
          <a:xfrm flipV="1">
            <a:off x="2489200" y="4586969"/>
            <a:ext cx="1767775" cy="69623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5" name="Line"/>
          <p:cNvSpPr/>
          <p:nvPr/>
        </p:nvSpPr>
        <p:spPr>
          <a:xfrm>
            <a:off x="4927600" y="1816099"/>
            <a:ext cx="2250375" cy="368671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586" name="...or towards 1e base if…"/>
          <p:cNvSpPr txBox="1"/>
          <p:nvPr/>
        </p:nvSpPr>
        <p:spPr>
          <a:xfrm>
            <a:off x="8636000" y="6985000"/>
            <a:ext cx="3951428" cy="15659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...or towards 1e base if </a:t>
            </a:r>
          </a:p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the runner took a big lead</a:t>
            </a:r>
            <a:br/>
            <a:r>
              <a:rPr u="sng"/>
              <a:t>and</a:t>
            </a:r>
            <a:r>
              <a:t> is returning (slowly) to</a:t>
            </a:r>
            <a:br/>
            <a:r>
              <a:t>1e base.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589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90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591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592" name="Covers 2nd base"/>
          <p:cNvSpPr txBox="1"/>
          <p:nvPr/>
        </p:nvSpPr>
        <p:spPr>
          <a:xfrm>
            <a:off x="10072699" y="2199933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593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594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595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596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597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59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59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0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0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0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0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0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0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0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07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08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09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10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11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1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1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1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1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16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7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8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19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0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1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2" name="Line"/>
          <p:cNvSpPr/>
          <p:nvPr/>
        </p:nvSpPr>
        <p:spPr>
          <a:xfrm flipV="1">
            <a:off x="4908884" y="5228378"/>
            <a:ext cx="1" cy="694643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3" name="Line"/>
          <p:cNvSpPr/>
          <p:nvPr/>
        </p:nvSpPr>
        <p:spPr>
          <a:xfrm flipV="1">
            <a:off x="3098800" y="2327809"/>
            <a:ext cx="1793175" cy="1456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4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5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6" name="Line"/>
          <p:cNvSpPr/>
          <p:nvPr/>
        </p:nvSpPr>
        <p:spPr>
          <a:xfrm>
            <a:off x="7431397" y="5554869"/>
            <a:ext cx="129475" cy="372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7" name="Line"/>
          <p:cNvSpPr/>
          <p:nvPr/>
        </p:nvSpPr>
        <p:spPr>
          <a:xfrm flipV="1">
            <a:off x="2489200" y="4586969"/>
            <a:ext cx="1767775" cy="69623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8" name="Line"/>
          <p:cNvSpPr/>
          <p:nvPr/>
        </p:nvSpPr>
        <p:spPr>
          <a:xfrm>
            <a:off x="4927600" y="1816099"/>
            <a:ext cx="1" cy="44186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29" name="If so directed: 6 cuts the ball and  checks the runner"/>
          <p:cNvSpPr txBox="1"/>
          <p:nvPr/>
        </p:nvSpPr>
        <p:spPr>
          <a:xfrm>
            <a:off x="8636000" y="6985000"/>
            <a:ext cx="2857500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If so directed:</a:t>
            </a:r>
            <a:br/>
            <a:r>
              <a:t>6 cuts the ball </a:t>
            </a:r>
            <a:r>
              <a:rPr u="sng"/>
              <a:t>and</a:t>
            </a:r>
            <a:r>
              <a:t> </a:t>
            </a:r>
            <a:br/>
            <a:r>
              <a:t>checks the runner</a:t>
            </a:r>
          </a:p>
        </p:txBody>
      </p:sp>
      <p:sp>
        <p:nvSpPr>
          <p:cNvPr id="630" name="X"/>
          <p:cNvSpPr txBox="1"/>
          <p:nvPr/>
        </p:nvSpPr>
        <p:spPr>
          <a:xfrm>
            <a:off x="4781499" y="2123733"/>
            <a:ext cx="317602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2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33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34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635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636" name="Covers 2nd base"/>
          <p:cNvSpPr txBox="1"/>
          <p:nvPr/>
        </p:nvSpPr>
        <p:spPr>
          <a:xfrm>
            <a:off x="10072699" y="2199933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37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38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39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40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641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642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43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44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45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46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47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48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49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50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51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52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53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54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55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56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57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58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59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60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1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2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3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4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5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6" name="Line"/>
          <p:cNvSpPr/>
          <p:nvPr/>
        </p:nvSpPr>
        <p:spPr>
          <a:xfrm flipV="1">
            <a:off x="4908884" y="5228378"/>
            <a:ext cx="1" cy="694643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7" name="Line"/>
          <p:cNvSpPr/>
          <p:nvPr/>
        </p:nvSpPr>
        <p:spPr>
          <a:xfrm flipV="1">
            <a:off x="3098800" y="2327809"/>
            <a:ext cx="1793175" cy="1456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8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69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70" name="Line"/>
          <p:cNvSpPr/>
          <p:nvPr/>
        </p:nvSpPr>
        <p:spPr>
          <a:xfrm>
            <a:off x="7431397" y="5554869"/>
            <a:ext cx="129475" cy="372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71" name="Line"/>
          <p:cNvSpPr/>
          <p:nvPr/>
        </p:nvSpPr>
        <p:spPr>
          <a:xfrm flipV="1">
            <a:off x="2489200" y="4586969"/>
            <a:ext cx="1767775" cy="69623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72" name="Line"/>
          <p:cNvSpPr/>
          <p:nvPr/>
        </p:nvSpPr>
        <p:spPr>
          <a:xfrm>
            <a:off x="4932146" y="1819186"/>
            <a:ext cx="1" cy="435687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73" name="X"/>
          <p:cNvSpPr txBox="1"/>
          <p:nvPr/>
        </p:nvSpPr>
        <p:spPr>
          <a:xfrm>
            <a:off x="4781499" y="2123733"/>
            <a:ext cx="317602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  <p:sp>
        <p:nvSpPr>
          <p:cNvPr id="674" name="6 throws to 1st, 2nd, or  holds on to the ball."/>
          <p:cNvSpPr txBox="1"/>
          <p:nvPr/>
        </p:nvSpPr>
        <p:spPr>
          <a:xfrm>
            <a:off x="8636000" y="6985000"/>
            <a:ext cx="3535985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6 throws to 1st, 2nd, or </a:t>
            </a:r>
            <a:br/>
            <a:r>
              <a:t>holds on to the ball.</a:t>
            </a:r>
          </a:p>
        </p:txBody>
      </p:sp>
      <p:sp>
        <p:nvSpPr>
          <p:cNvPr id="675" name="Line"/>
          <p:cNvSpPr/>
          <p:nvPr/>
        </p:nvSpPr>
        <p:spPr>
          <a:xfrm flipH="1">
            <a:off x="4878625" y="2536087"/>
            <a:ext cx="35627" cy="549810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676" name="Line"/>
          <p:cNvSpPr/>
          <p:nvPr/>
        </p:nvSpPr>
        <p:spPr>
          <a:xfrm>
            <a:off x="5105400" y="2438083"/>
            <a:ext cx="1983675" cy="293741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679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80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681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682" name="Covers 2nd base"/>
          <p:cNvSpPr txBox="1"/>
          <p:nvPr/>
        </p:nvSpPr>
        <p:spPr>
          <a:xfrm>
            <a:off x="10072699" y="2199933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683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684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685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686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687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68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8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9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69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69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69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69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69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69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697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698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699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00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01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0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0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0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0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06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7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8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09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0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1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2" name="Line"/>
          <p:cNvSpPr/>
          <p:nvPr/>
        </p:nvSpPr>
        <p:spPr>
          <a:xfrm flipV="1">
            <a:off x="4908884" y="5228378"/>
            <a:ext cx="1" cy="694643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3" name="Line"/>
          <p:cNvSpPr/>
          <p:nvPr/>
        </p:nvSpPr>
        <p:spPr>
          <a:xfrm flipV="1">
            <a:off x="3098800" y="2327809"/>
            <a:ext cx="1793175" cy="1456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4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5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6" name="Line"/>
          <p:cNvSpPr/>
          <p:nvPr/>
        </p:nvSpPr>
        <p:spPr>
          <a:xfrm>
            <a:off x="7431397" y="5554869"/>
            <a:ext cx="129475" cy="372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7" name="Line"/>
          <p:cNvSpPr/>
          <p:nvPr/>
        </p:nvSpPr>
        <p:spPr>
          <a:xfrm flipV="1">
            <a:off x="2489200" y="4586969"/>
            <a:ext cx="1767775" cy="69623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8" name="Line"/>
          <p:cNvSpPr/>
          <p:nvPr/>
        </p:nvSpPr>
        <p:spPr>
          <a:xfrm>
            <a:off x="4932146" y="1819186"/>
            <a:ext cx="1" cy="435687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19" name="X"/>
          <p:cNvSpPr txBox="1"/>
          <p:nvPr/>
        </p:nvSpPr>
        <p:spPr>
          <a:xfrm>
            <a:off x="4781499" y="2123733"/>
            <a:ext cx="317602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  <p:sp>
        <p:nvSpPr>
          <p:cNvPr id="720" name="Line"/>
          <p:cNvSpPr/>
          <p:nvPr/>
        </p:nvSpPr>
        <p:spPr>
          <a:xfrm flipH="1">
            <a:off x="4878625" y="2536087"/>
            <a:ext cx="35627" cy="549810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1" name="Line"/>
          <p:cNvSpPr/>
          <p:nvPr/>
        </p:nvSpPr>
        <p:spPr>
          <a:xfrm>
            <a:off x="5105400" y="2438083"/>
            <a:ext cx="1983675" cy="293741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2" name="Line"/>
          <p:cNvSpPr/>
          <p:nvPr/>
        </p:nvSpPr>
        <p:spPr>
          <a:xfrm>
            <a:off x="5232400" y="3644583"/>
            <a:ext cx="1526475" cy="156581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23" name="Never throw behind the  runner if he's not returning."/>
          <p:cNvSpPr txBox="1"/>
          <p:nvPr/>
        </p:nvSpPr>
        <p:spPr>
          <a:xfrm>
            <a:off x="8636000" y="6985000"/>
            <a:ext cx="4077310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Never throw behind the </a:t>
            </a:r>
            <a:br/>
            <a:r>
              <a:t>runner if he's not returning.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726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27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728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729" name="Covers 2nd base"/>
          <p:cNvSpPr txBox="1"/>
          <p:nvPr/>
        </p:nvSpPr>
        <p:spPr>
          <a:xfrm>
            <a:off x="10072699" y="2199933"/>
            <a:ext cx="254782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730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731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732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733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734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73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3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3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3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3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4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4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4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4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4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74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74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74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74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74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75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75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75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753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4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5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6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7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8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59" name="Line"/>
          <p:cNvSpPr/>
          <p:nvPr/>
        </p:nvSpPr>
        <p:spPr>
          <a:xfrm flipV="1">
            <a:off x="4908884" y="5228378"/>
            <a:ext cx="1" cy="694643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0" name="Line"/>
          <p:cNvSpPr/>
          <p:nvPr/>
        </p:nvSpPr>
        <p:spPr>
          <a:xfrm flipV="1">
            <a:off x="3098800" y="2327809"/>
            <a:ext cx="1793175" cy="1456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1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2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3" name="Line"/>
          <p:cNvSpPr/>
          <p:nvPr/>
        </p:nvSpPr>
        <p:spPr>
          <a:xfrm>
            <a:off x="7431397" y="5554869"/>
            <a:ext cx="129475" cy="372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4" name="Line"/>
          <p:cNvSpPr/>
          <p:nvPr/>
        </p:nvSpPr>
        <p:spPr>
          <a:xfrm flipV="1">
            <a:off x="2489200" y="4586969"/>
            <a:ext cx="1767775" cy="696232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5" name="Line"/>
          <p:cNvSpPr/>
          <p:nvPr/>
        </p:nvSpPr>
        <p:spPr>
          <a:xfrm>
            <a:off x="4932146" y="1819186"/>
            <a:ext cx="1" cy="435687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6" name="X"/>
          <p:cNvSpPr txBox="1"/>
          <p:nvPr/>
        </p:nvSpPr>
        <p:spPr>
          <a:xfrm>
            <a:off x="4781499" y="2123733"/>
            <a:ext cx="317602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X</a:t>
            </a:r>
          </a:p>
        </p:txBody>
      </p:sp>
      <p:sp>
        <p:nvSpPr>
          <p:cNvPr id="767" name="Line"/>
          <p:cNvSpPr/>
          <p:nvPr/>
        </p:nvSpPr>
        <p:spPr>
          <a:xfrm flipH="1">
            <a:off x="4878625" y="2536087"/>
            <a:ext cx="35627" cy="549810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8" name="Line"/>
          <p:cNvSpPr/>
          <p:nvPr/>
        </p:nvSpPr>
        <p:spPr>
          <a:xfrm>
            <a:off x="5105400" y="2438083"/>
            <a:ext cx="1983675" cy="2937411"/>
          </a:xfrm>
          <a:prstGeom prst="line">
            <a:avLst/>
          </a:prstGeom>
          <a:ln w="38100">
            <a:solidFill>
              <a:schemeClr val="accent5">
                <a:lumOff val="-29866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69" name="Never throw behind the  runner if he's not returning."/>
          <p:cNvSpPr txBox="1"/>
          <p:nvPr/>
        </p:nvSpPr>
        <p:spPr>
          <a:xfrm>
            <a:off x="8636000" y="6985000"/>
            <a:ext cx="4077310" cy="8293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Never throw behind the </a:t>
            </a:r>
            <a:br/>
            <a:r>
              <a:t>runner if he's not returning.</a:t>
            </a:r>
          </a:p>
        </p:txBody>
      </p:sp>
      <p:sp>
        <p:nvSpPr>
          <p:cNvPr id="770" name="Line"/>
          <p:cNvSpPr/>
          <p:nvPr/>
        </p:nvSpPr>
        <p:spPr>
          <a:xfrm>
            <a:off x="5105400" y="3641889"/>
            <a:ext cx="1783117" cy="1821217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771" name="The runner can still advance on the throw."/>
          <p:cNvSpPr txBox="1"/>
          <p:nvPr/>
        </p:nvSpPr>
        <p:spPr>
          <a:xfrm>
            <a:off x="8636000" y="7792724"/>
            <a:ext cx="4212336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The runner can still advance</a:t>
            </a:r>
            <a:br/>
            <a:r>
              <a:t>on the throw.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2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2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25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26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27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28" name="Center Fielder"/>
          <p:cNvSpPr txBox="1"/>
          <p:nvPr/>
        </p:nvSpPr>
        <p:spPr>
          <a:xfrm>
            <a:off x="10072699" y="3796561"/>
            <a:ext cx="21741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Center Fielder</a:t>
            </a:r>
          </a:p>
        </p:txBody>
      </p:sp>
      <p:sp>
        <p:nvSpPr>
          <p:cNvPr id="129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130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13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3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3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3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3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3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3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3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3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4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4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4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4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4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4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4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4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49" name="Base hit in center field. Runner on third scores."/>
          <p:cNvSpPr txBox="1"/>
          <p:nvPr/>
        </p:nvSpPr>
        <p:spPr>
          <a:xfrm>
            <a:off x="8636965" y="6989817"/>
            <a:ext cx="3518612" cy="8293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>
                <a:solidFill>
                  <a:schemeClr val="accent1"/>
                </a:solidFill>
              </a:defRPr>
            </a:pPr>
            <a:r>
              <a:t>Base hit in center field.</a:t>
            </a:r>
            <a:br/>
            <a:r>
              <a:t>Runner on third scores.</a:t>
            </a:r>
          </a:p>
        </p:txBody>
      </p:sp>
      <p:sp>
        <p:nvSpPr>
          <p:cNvPr id="150" name="Circle"/>
          <p:cNvSpPr/>
          <p:nvPr/>
        </p:nvSpPr>
        <p:spPr>
          <a:xfrm>
            <a:off x="2019300" y="61087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1" name="Line"/>
          <p:cNvSpPr/>
          <p:nvPr/>
        </p:nvSpPr>
        <p:spPr>
          <a:xfrm flipH="1" flipV="1">
            <a:off x="2278415" y="6326705"/>
            <a:ext cx="2649186" cy="2649185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head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2" name="Line"/>
          <p:cNvSpPr/>
          <p:nvPr/>
        </p:nvSpPr>
        <p:spPr>
          <a:xfrm flipV="1">
            <a:off x="4927600" y="1819110"/>
            <a:ext cx="1" cy="7156780"/>
          </a:xfrm>
          <a:prstGeom prst="line">
            <a:avLst/>
          </a:pr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53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56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57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58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59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60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61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62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63" name="Left Fielder"/>
          <p:cNvSpPr txBox="1"/>
          <p:nvPr/>
        </p:nvSpPr>
        <p:spPr>
          <a:xfrm>
            <a:off x="10072699" y="3264351"/>
            <a:ext cx="175625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Left Fielder</a:t>
            </a:r>
          </a:p>
        </p:txBody>
      </p:sp>
      <p:sp>
        <p:nvSpPr>
          <p:cNvPr id="164" name="Right Fielder"/>
          <p:cNvSpPr txBox="1"/>
          <p:nvPr/>
        </p:nvSpPr>
        <p:spPr>
          <a:xfrm>
            <a:off x="10072699" y="4328770"/>
            <a:ext cx="196474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Right Fielder</a:t>
            </a:r>
          </a:p>
        </p:txBody>
      </p:sp>
      <p:sp>
        <p:nvSpPr>
          <p:cNvPr id="16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6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6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6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6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7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7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7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7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7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17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17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17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17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17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18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18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18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183" name="Batter rounds first base."/>
          <p:cNvSpPr txBox="1"/>
          <p:nvPr/>
        </p:nvSpPr>
        <p:spPr>
          <a:xfrm>
            <a:off x="8636000" y="6984999"/>
            <a:ext cx="36371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pPr/>
            <a:r>
              <a:t>Batter rounds first base.</a:t>
            </a:r>
          </a:p>
        </p:txBody>
      </p:sp>
      <p:sp>
        <p:nvSpPr>
          <p:cNvPr id="184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5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6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187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190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191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192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193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194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195" name="Short Stop"/>
          <p:cNvSpPr txBox="1"/>
          <p:nvPr/>
        </p:nvSpPr>
        <p:spPr>
          <a:xfrm>
            <a:off x="10072699" y="2732142"/>
            <a:ext cx="1667257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Short Stop</a:t>
            </a:r>
          </a:p>
        </p:txBody>
      </p:sp>
      <p:sp>
        <p:nvSpPr>
          <p:cNvPr id="196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197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198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19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0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0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0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0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0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0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0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0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0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0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1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1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1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1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1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1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1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17" name="Batter rounds first base."/>
          <p:cNvSpPr txBox="1"/>
          <p:nvPr/>
        </p:nvSpPr>
        <p:spPr>
          <a:xfrm>
            <a:off x="8636000" y="6984999"/>
            <a:ext cx="3637179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1"/>
                </a:solidFill>
              </a:defRPr>
            </a:lvl1pPr>
          </a:lstStyle>
          <a:p>
            <a:pPr/>
            <a:r>
              <a:t>Batter rounds first base.</a:t>
            </a:r>
          </a:p>
        </p:txBody>
      </p:sp>
      <p:sp>
        <p:nvSpPr>
          <p:cNvPr id="218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19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0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1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2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23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26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27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28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229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230" name="2nd Baser"/>
          <p:cNvSpPr txBox="1"/>
          <p:nvPr/>
        </p:nvSpPr>
        <p:spPr>
          <a:xfrm>
            <a:off x="10072699" y="1667723"/>
            <a:ext cx="158221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2nd Baser</a:t>
            </a:r>
          </a:p>
        </p:txBody>
      </p:sp>
      <p:sp>
        <p:nvSpPr>
          <p:cNvPr id="231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232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33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234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235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36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37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38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39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40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41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42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43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44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45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46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47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48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49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50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51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52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53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4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5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6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7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8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59" name="Line"/>
          <p:cNvSpPr/>
          <p:nvPr/>
        </p:nvSpPr>
        <p:spPr>
          <a:xfrm flipV="1">
            <a:off x="3098800" y="2327809"/>
            <a:ext cx="1793175" cy="1456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Pitcher"/>
          <p:cNvSpPr txBox="1"/>
          <p:nvPr/>
        </p:nvSpPr>
        <p:spPr>
          <a:xfrm>
            <a:off x="10072700" y="71095"/>
            <a:ext cx="1152755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Pitcher</a:t>
            </a:r>
          </a:p>
        </p:txBody>
      </p:sp>
      <p:sp>
        <p:nvSpPr>
          <p:cNvPr id="263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264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265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266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267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268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269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270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271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72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73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74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75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76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77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78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79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80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281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282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283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284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285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286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287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288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289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0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1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2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3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4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5" name="Line"/>
          <p:cNvSpPr/>
          <p:nvPr/>
        </p:nvSpPr>
        <p:spPr>
          <a:xfrm flipV="1">
            <a:off x="3098800" y="2327809"/>
            <a:ext cx="1793175" cy="1456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6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297" name="4 directs short stop to the correct cutoff position. Keeps an eye on the runner."/>
          <p:cNvSpPr txBox="1"/>
          <p:nvPr/>
        </p:nvSpPr>
        <p:spPr>
          <a:xfrm>
            <a:off x="8636000" y="6985000"/>
            <a:ext cx="4162654" cy="11976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pPr>
            <a:r>
              <a:t>4 directs short stop to</a:t>
            </a:r>
            <a:br/>
            <a:r>
              <a:t>the correct cutoff position.</a:t>
            </a:r>
            <a:br/>
            <a:r>
              <a:t>Keeps an eye on the runner.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9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00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301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302" name="1e Baser"/>
          <p:cNvSpPr txBox="1"/>
          <p:nvPr/>
        </p:nvSpPr>
        <p:spPr>
          <a:xfrm>
            <a:off x="10072699" y="1135514"/>
            <a:ext cx="139019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1e Baser</a:t>
            </a:r>
          </a:p>
        </p:txBody>
      </p:sp>
      <p:sp>
        <p:nvSpPr>
          <p:cNvPr id="303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304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305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06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07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08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09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10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11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12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13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14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15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16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17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18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19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20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21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22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23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24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25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26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27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8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29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0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1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2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3" name="Line"/>
          <p:cNvSpPr/>
          <p:nvPr/>
        </p:nvSpPr>
        <p:spPr>
          <a:xfrm flipV="1">
            <a:off x="3098800" y="2327809"/>
            <a:ext cx="1793175" cy="1456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4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35" name="1 takes 2nd base if necessary."/>
          <p:cNvSpPr txBox="1"/>
          <p:nvPr/>
        </p:nvSpPr>
        <p:spPr>
          <a:xfrm>
            <a:off x="8382000" y="6985000"/>
            <a:ext cx="446654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1 takes 2nd base if necessary.</a:t>
            </a:r>
          </a:p>
        </p:txBody>
      </p:sp>
      <p:sp>
        <p:nvSpPr>
          <p:cNvPr id="336" name="Line"/>
          <p:cNvSpPr/>
          <p:nvPr/>
        </p:nvSpPr>
        <p:spPr>
          <a:xfrm flipV="1">
            <a:off x="4908884" y="5228378"/>
            <a:ext cx="1" cy="694643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39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340" name="Catcher"/>
          <p:cNvSpPr txBox="1"/>
          <p:nvPr/>
        </p:nvSpPr>
        <p:spPr>
          <a:xfrm>
            <a:off x="10072699" y="603305"/>
            <a:ext cx="127162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Catcher</a:t>
            </a:r>
          </a:p>
        </p:txBody>
      </p:sp>
      <p:sp>
        <p:nvSpPr>
          <p:cNvPr id="341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342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343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344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45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46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47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4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4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5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5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5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5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5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5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5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57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58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59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60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61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6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6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6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6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66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7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8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69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0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1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2" name="Line"/>
          <p:cNvSpPr/>
          <p:nvPr/>
        </p:nvSpPr>
        <p:spPr>
          <a:xfrm flipV="1">
            <a:off x="4908884" y="5228378"/>
            <a:ext cx="1" cy="694643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3" name="Line"/>
          <p:cNvSpPr/>
          <p:nvPr/>
        </p:nvSpPr>
        <p:spPr>
          <a:xfrm flipV="1">
            <a:off x="3098800" y="2327809"/>
            <a:ext cx="1793175" cy="1456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4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375" name="3 keeps an eye on the runner."/>
          <p:cNvSpPr txBox="1"/>
          <p:nvPr/>
        </p:nvSpPr>
        <p:spPr>
          <a:xfrm>
            <a:off x="8636000" y="6985000"/>
            <a:ext cx="4371747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3 keeps an eye on the runner.</a:t>
            </a:r>
          </a:p>
        </p:txBody>
      </p:sp>
      <p:sp>
        <p:nvSpPr>
          <p:cNvPr id="376" name="Line"/>
          <p:cNvSpPr/>
          <p:nvPr/>
        </p:nvSpPr>
        <p:spPr>
          <a:xfrm>
            <a:off x="7431397" y="5554869"/>
            <a:ext cx="129475" cy="372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" name="printable-baseball-diamond-diagram.jpg" descr="printable-baseball-diamond-diagram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604061" y="-203200"/>
            <a:ext cx="11114122" cy="9753600"/>
          </a:xfrm>
          <a:prstGeom prst="rect">
            <a:avLst/>
          </a:prstGeom>
          <a:ln w="12700">
            <a:miter lim="400000"/>
          </a:ln>
        </p:spPr>
      </p:pic>
      <p:sp>
        <p:nvSpPr>
          <p:cNvPr id="379" name="Covers 2nd base"/>
          <p:cNvSpPr txBox="1"/>
          <p:nvPr/>
        </p:nvSpPr>
        <p:spPr>
          <a:xfrm>
            <a:off x="10072700" y="71095"/>
            <a:ext cx="2547824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2nd base</a:t>
            </a:r>
          </a:p>
        </p:txBody>
      </p:sp>
      <p:sp>
        <p:nvSpPr>
          <p:cNvPr id="380" name="Covers 1e base"/>
          <p:cNvSpPr txBox="1"/>
          <p:nvPr/>
        </p:nvSpPr>
        <p:spPr>
          <a:xfrm>
            <a:off x="10072699" y="603305"/>
            <a:ext cx="2355801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1e base</a:t>
            </a:r>
          </a:p>
        </p:txBody>
      </p:sp>
      <p:sp>
        <p:nvSpPr>
          <p:cNvPr id="381" name="Takes 1st base"/>
          <p:cNvSpPr txBox="1"/>
          <p:nvPr/>
        </p:nvSpPr>
        <p:spPr>
          <a:xfrm>
            <a:off x="10072699" y="1135514"/>
            <a:ext cx="22649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1st base</a:t>
            </a:r>
          </a:p>
        </p:txBody>
      </p:sp>
      <p:sp>
        <p:nvSpPr>
          <p:cNvPr id="382" name="3rd Baser"/>
          <p:cNvSpPr txBox="1"/>
          <p:nvPr/>
        </p:nvSpPr>
        <p:spPr>
          <a:xfrm>
            <a:off x="10072699" y="2199933"/>
            <a:ext cx="1514553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/>
          </a:lstStyle>
          <a:p>
            <a:pPr/>
            <a:r>
              <a:t>3rd Baser</a:t>
            </a:r>
          </a:p>
        </p:txBody>
      </p:sp>
      <p:sp>
        <p:nvSpPr>
          <p:cNvPr id="383" name="Takes 2nd base"/>
          <p:cNvSpPr txBox="1"/>
          <p:nvPr/>
        </p:nvSpPr>
        <p:spPr>
          <a:xfrm>
            <a:off x="10072699" y="1667723"/>
            <a:ext cx="2360982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2nd base</a:t>
            </a:r>
          </a:p>
        </p:txBody>
      </p:sp>
      <p:sp>
        <p:nvSpPr>
          <p:cNvPr id="384" name="Takes cutoff pos."/>
          <p:cNvSpPr txBox="1"/>
          <p:nvPr/>
        </p:nvSpPr>
        <p:spPr>
          <a:xfrm>
            <a:off x="10072699" y="2732142"/>
            <a:ext cx="2588668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Takes cutoff pos.</a:t>
            </a:r>
          </a:p>
        </p:txBody>
      </p:sp>
      <p:sp>
        <p:nvSpPr>
          <p:cNvPr id="385" name="Fields the ball"/>
          <p:cNvSpPr txBox="1"/>
          <p:nvPr/>
        </p:nvSpPr>
        <p:spPr>
          <a:xfrm>
            <a:off x="10072699" y="3796561"/>
            <a:ext cx="2128115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Fields the ball</a:t>
            </a:r>
          </a:p>
        </p:txBody>
      </p:sp>
      <p:sp>
        <p:nvSpPr>
          <p:cNvPr id="386" name="Covers 8"/>
          <p:cNvSpPr txBox="1"/>
          <p:nvPr/>
        </p:nvSpPr>
        <p:spPr>
          <a:xfrm>
            <a:off x="10072699" y="3264351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87" name="Covers 8"/>
          <p:cNvSpPr txBox="1"/>
          <p:nvPr/>
        </p:nvSpPr>
        <p:spPr>
          <a:xfrm>
            <a:off x="10072699" y="4328770"/>
            <a:ext cx="139629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</a:defRPr>
            </a:lvl1pPr>
          </a:lstStyle>
          <a:p>
            <a:pPr/>
            <a:r>
              <a:t>Covers 8</a:t>
            </a:r>
          </a:p>
        </p:txBody>
      </p:sp>
      <p:sp>
        <p:nvSpPr>
          <p:cNvPr id="388" name="1"/>
          <p:cNvSpPr txBox="1"/>
          <p:nvPr/>
        </p:nvSpPr>
        <p:spPr>
          <a:xfrm>
            <a:off x="9718700" y="71095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89" name="2"/>
          <p:cNvSpPr txBox="1"/>
          <p:nvPr/>
        </p:nvSpPr>
        <p:spPr>
          <a:xfrm>
            <a:off x="9718700" y="603305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90" name="3"/>
          <p:cNvSpPr txBox="1"/>
          <p:nvPr/>
        </p:nvSpPr>
        <p:spPr>
          <a:xfrm>
            <a:off x="9718700" y="1135514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391" name="4"/>
          <p:cNvSpPr txBox="1"/>
          <p:nvPr/>
        </p:nvSpPr>
        <p:spPr>
          <a:xfrm>
            <a:off x="9718700" y="1667723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392" name="5"/>
          <p:cNvSpPr txBox="1"/>
          <p:nvPr/>
        </p:nvSpPr>
        <p:spPr>
          <a:xfrm>
            <a:off x="9718700" y="2199933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393" name="6"/>
          <p:cNvSpPr txBox="1"/>
          <p:nvPr/>
        </p:nvSpPr>
        <p:spPr>
          <a:xfrm>
            <a:off x="9718700" y="2732142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394" name="7"/>
          <p:cNvSpPr txBox="1"/>
          <p:nvPr/>
        </p:nvSpPr>
        <p:spPr>
          <a:xfrm>
            <a:off x="9718700" y="3264351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395" name="8"/>
          <p:cNvSpPr txBox="1"/>
          <p:nvPr/>
        </p:nvSpPr>
        <p:spPr>
          <a:xfrm>
            <a:off x="9718700" y="3796561"/>
            <a:ext cx="283770" cy="46105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396" name="9"/>
          <p:cNvSpPr txBox="1"/>
          <p:nvPr/>
        </p:nvSpPr>
        <p:spPr>
          <a:xfrm>
            <a:off x="9677628" y="43287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397" name="1"/>
          <p:cNvSpPr txBox="1"/>
          <p:nvPr/>
        </p:nvSpPr>
        <p:spPr>
          <a:xfrm>
            <a:off x="4760315" y="58781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1</a:t>
            </a:r>
          </a:p>
        </p:txBody>
      </p:sp>
      <p:sp>
        <p:nvSpPr>
          <p:cNvPr id="398" name="2"/>
          <p:cNvSpPr txBox="1"/>
          <p:nvPr/>
        </p:nvSpPr>
        <p:spPr>
          <a:xfrm>
            <a:off x="4760315" y="92944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2</a:t>
            </a:r>
          </a:p>
        </p:txBody>
      </p:sp>
      <p:sp>
        <p:nvSpPr>
          <p:cNvPr id="399" name="3"/>
          <p:cNvSpPr txBox="1"/>
          <p:nvPr/>
        </p:nvSpPr>
        <p:spPr>
          <a:xfrm>
            <a:off x="71987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3</a:t>
            </a:r>
          </a:p>
        </p:txBody>
      </p:sp>
      <p:sp>
        <p:nvSpPr>
          <p:cNvPr id="400" name="4"/>
          <p:cNvSpPr txBox="1"/>
          <p:nvPr/>
        </p:nvSpPr>
        <p:spPr>
          <a:xfrm>
            <a:off x="65256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4</a:t>
            </a:r>
          </a:p>
        </p:txBody>
      </p:sp>
      <p:sp>
        <p:nvSpPr>
          <p:cNvPr id="401" name="5"/>
          <p:cNvSpPr txBox="1"/>
          <p:nvPr/>
        </p:nvSpPr>
        <p:spPr>
          <a:xfrm>
            <a:off x="2080615" y="5166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5</a:t>
            </a:r>
          </a:p>
        </p:txBody>
      </p:sp>
      <p:sp>
        <p:nvSpPr>
          <p:cNvPr id="402" name="6"/>
          <p:cNvSpPr txBox="1"/>
          <p:nvPr/>
        </p:nvSpPr>
        <p:spPr>
          <a:xfrm>
            <a:off x="2779115" y="37445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6</a:t>
            </a:r>
          </a:p>
        </p:txBody>
      </p:sp>
      <p:sp>
        <p:nvSpPr>
          <p:cNvPr id="403" name="7"/>
          <p:cNvSpPr txBox="1"/>
          <p:nvPr/>
        </p:nvSpPr>
        <p:spPr>
          <a:xfrm>
            <a:off x="1255115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7</a:t>
            </a:r>
          </a:p>
        </p:txBody>
      </p:sp>
      <p:sp>
        <p:nvSpPr>
          <p:cNvPr id="404" name="8"/>
          <p:cNvSpPr txBox="1"/>
          <p:nvPr/>
        </p:nvSpPr>
        <p:spPr>
          <a:xfrm>
            <a:off x="4760315" y="8362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8</a:t>
            </a:r>
          </a:p>
        </p:txBody>
      </p:sp>
      <p:sp>
        <p:nvSpPr>
          <p:cNvPr id="405" name="9"/>
          <p:cNvSpPr txBox="1"/>
          <p:nvPr/>
        </p:nvSpPr>
        <p:spPr>
          <a:xfrm>
            <a:off x="7930133" y="2880970"/>
            <a:ext cx="283770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9</a:t>
            </a:r>
          </a:p>
        </p:txBody>
      </p:sp>
      <p:sp>
        <p:nvSpPr>
          <p:cNvPr id="406" name="Circle"/>
          <p:cNvSpPr/>
          <p:nvPr/>
        </p:nvSpPr>
        <p:spPr>
          <a:xfrm>
            <a:off x="4775200" y="8864600"/>
            <a:ext cx="254000" cy="254000"/>
          </a:xfrm>
          <a:prstGeom prst="ellipse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7" name="Line"/>
          <p:cNvSpPr/>
          <p:nvPr/>
        </p:nvSpPr>
        <p:spPr>
          <a:xfrm>
            <a:off x="5004854" y="5562227"/>
            <a:ext cx="2454661" cy="33427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446" h="21600" fill="norm" stroke="1" extrusionOk="0">
                <a:moveTo>
                  <a:pt x="0" y="21600"/>
                </a:moveTo>
                <a:cubicBezTo>
                  <a:pt x="5027" y="19340"/>
                  <a:pt x="9682" y="16655"/>
                  <a:pt x="13870" y="13599"/>
                </a:cubicBezTo>
                <a:cubicBezTo>
                  <a:pt x="16382" y="11766"/>
                  <a:pt x="18718" y="9805"/>
                  <a:pt x="20860" y="7731"/>
                </a:cubicBezTo>
                <a:cubicBezTo>
                  <a:pt x="21453" y="6620"/>
                  <a:pt x="21600" y="5406"/>
                  <a:pt x="21283" y="4235"/>
                </a:cubicBezTo>
                <a:cubicBezTo>
                  <a:pt x="20799" y="2449"/>
                  <a:pt x="19294" y="905"/>
                  <a:pt x="17156" y="0"/>
                </a:cubicBezTo>
              </a:path>
            </a:pathLst>
          </a:custGeom>
          <a:ln w="38100">
            <a:solidFill>
              <a:schemeClr val="accent1">
                <a:lumOff val="-13575"/>
              </a:schemeClr>
            </a:solidFill>
            <a:custDash>
              <a:ds d="200000" sp="200000"/>
            </a:custDash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8" name="Line"/>
          <p:cNvSpPr/>
          <p:nvPr/>
        </p:nvSpPr>
        <p:spPr>
          <a:xfrm flipV="1">
            <a:off x="1663700" y="994309"/>
            <a:ext cx="2275775" cy="1863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09" name="Line"/>
          <p:cNvSpPr/>
          <p:nvPr/>
        </p:nvSpPr>
        <p:spPr>
          <a:xfrm flipH="1" flipV="1">
            <a:off x="5477435" y="830039"/>
            <a:ext cx="2435926" cy="20282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0" name="Circle"/>
          <p:cNvSpPr/>
          <p:nvPr/>
        </p:nvSpPr>
        <p:spPr>
          <a:xfrm>
            <a:off x="4864100" y="1600200"/>
            <a:ext cx="127000" cy="127000"/>
          </a:xfrm>
          <a:prstGeom prst="ellipse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400000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1" name="Line"/>
          <p:cNvSpPr/>
          <p:nvPr/>
        </p:nvSpPr>
        <p:spPr>
          <a:xfrm flipH="1">
            <a:off x="4906572" y="1262269"/>
            <a:ext cx="10226" cy="2958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2" name="Line"/>
          <p:cNvSpPr/>
          <p:nvPr/>
        </p:nvSpPr>
        <p:spPr>
          <a:xfrm flipV="1">
            <a:off x="4908884" y="5228378"/>
            <a:ext cx="1" cy="694643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3" name="Line"/>
          <p:cNvSpPr/>
          <p:nvPr/>
        </p:nvSpPr>
        <p:spPr>
          <a:xfrm flipV="1">
            <a:off x="3098800" y="2327809"/>
            <a:ext cx="1793175" cy="14567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4" name="Line"/>
          <p:cNvSpPr/>
          <p:nvPr/>
        </p:nvSpPr>
        <p:spPr>
          <a:xfrm flipH="1" flipV="1">
            <a:off x="5321947" y="3572409"/>
            <a:ext cx="1140526" cy="3899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5" name="Line"/>
          <p:cNvSpPr/>
          <p:nvPr/>
        </p:nvSpPr>
        <p:spPr>
          <a:xfrm flipV="1">
            <a:off x="5210660" y="6710139"/>
            <a:ext cx="2732976" cy="2625191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  <p:sp>
        <p:nvSpPr>
          <p:cNvPr id="416" name="Line"/>
          <p:cNvSpPr/>
          <p:nvPr/>
        </p:nvSpPr>
        <p:spPr>
          <a:xfrm>
            <a:off x="7431397" y="5554869"/>
            <a:ext cx="129475" cy="372010"/>
          </a:xfrm>
          <a:prstGeom prst="line">
            <a:avLst/>
          </a:prstGeom>
          <a:ln w="38100">
            <a:solidFill>
              <a:schemeClr val="accent5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>
              <a:defRPr b="0" sz="22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 Medium"/>
              </a:defRPr>
            </a:p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5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1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