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ase hit in Center Field Runner on 1e bas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549148">
              <a:defRPr sz="7519"/>
            </a:pPr>
            <a:r>
              <a:t>Base hit in Center Field</a:t>
            </a:r>
            <a:br/>
            <a:r>
              <a:t>Runner on 1e base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23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424" name="Covers 2nd base"/>
          <p:cNvSpPr txBox="1"/>
          <p:nvPr/>
        </p:nvSpPr>
        <p:spPr>
          <a:xfrm>
            <a:off x="10072699" y="603305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25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426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427" name="Takes 2nd Base"/>
          <p:cNvSpPr txBox="1"/>
          <p:nvPr/>
        </p:nvSpPr>
        <p:spPr>
          <a:xfrm>
            <a:off x="10072699" y="1667723"/>
            <a:ext cx="238932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28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29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30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31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3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3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3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3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3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3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3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3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4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4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4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4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4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4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4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4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4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4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50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1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2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3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4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5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6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7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8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9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60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61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62" name="2 stays close to homeplate."/>
          <p:cNvSpPr txBox="1"/>
          <p:nvPr/>
        </p:nvSpPr>
        <p:spPr>
          <a:xfrm>
            <a:off x="8636000" y="6985000"/>
            <a:ext cx="4087368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 stays close to homeplate.</a:t>
            </a:r>
          </a:p>
        </p:txBody>
      </p:sp>
      <p:sp>
        <p:nvSpPr>
          <p:cNvPr id="463" name="Line"/>
          <p:cNvSpPr/>
          <p:nvPr/>
        </p:nvSpPr>
        <p:spPr>
          <a:xfrm flipV="1">
            <a:off x="4900230" y="8147049"/>
            <a:ext cx="15175" cy="682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66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467" name="Covers 2nd base"/>
          <p:cNvSpPr txBox="1"/>
          <p:nvPr/>
        </p:nvSpPr>
        <p:spPr>
          <a:xfrm>
            <a:off x="10072699" y="603305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68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469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470" name="Takes 2nd Base"/>
          <p:cNvSpPr txBox="1"/>
          <p:nvPr/>
        </p:nvSpPr>
        <p:spPr>
          <a:xfrm>
            <a:off x="10072699" y="1667723"/>
            <a:ext cx="238932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71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72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73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74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7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7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7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7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7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8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8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8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8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8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8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8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8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8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8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9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9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9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93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5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6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7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8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9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0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1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2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3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4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5" name="Line"/>
          <p:cNvSpPr/>
          <p:nvPr/>
        </p:nvSpPr>
        <p:spPr>
          <a:xfrm flipV="1">
            <a:off x="4900230" y="8147049"/>
            <a:ext cx="15175" cy="682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6" name="1 takes 2nd base if necessary."/>
          <p:cNvSpPr txBox="1"/>
          <p:nvPr/>
        </p:nvSpPr>
        <p:spPr>
          <a:xfrm>
            <a:off x="8382000" y="6985000"/>
            <a:ext cx="44665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1 takes 2nd base if necessary.</a:t>
            </a:r>
          </a:p>
        </p:txBody>
      </p:sp>
      <p:sp>
        <p:nvSpPr>
          <p:cNvPr id="507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10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511" name="Covers 2nd base"/>
          <p:cNvSpPr txBox="1"/>
          <p:nvPr/>
        </p:nvSpPr>
        <p:spPr>
          <a:xfrm>
            <a:off x="10072699" y="603305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12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513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14" name="Takes 2nd Base"/>
          <p:cNvSpPr txBox="1"/>
          <p:nvPr/>
        </p:nvSpPr>
        <p:spPr>
          <a:xfrm>
            <a:off x="10072699" y="1667723"/>
            <a:ext cx="238932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15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16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17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18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1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2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2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2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2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2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2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2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2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2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2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3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3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3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3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3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3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3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37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8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9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0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1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2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3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4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5" name="Line"/>
          <p:cNvSpPr/>
          <p:nvPr/>
        </p:nvSpPr>
        <p:spPr>
          <a:xfrm flipV="1">
            <a:off x="4900230" y="8147049"/>
            <a:ext cx="15175" cy="682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6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7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8" name="Runners decide to advance an extra base or to return.  Runners keep an eye on the defensive play: advance on  the throw if possible"/>
          <p:cNvSpPr txBox="1"/>
          <p:nvPr/>
        </p:nvSpPr>
        <p:spPr>
          <a:xfrm>
            <a:off x="8636965" y="6985000"/>
            <a:ext cx="4162349" cy="2302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Runners decide to advance</a:t>
            </a:r>
            <a:br/>
            <a:r>
              <a:t>an extra base or to return.</a:t>
            </a:r>
            <a:br/>
            <a:br/>
            <a:r>
              <a:t>Runners keep an eye on the</a:t>
            </a:r>
            <a:br/>
            <a:r>
              <a:t>defensive play: advance on </a:t>
            </a:r>
            <a:br/>
            <a:r>
              <a:t>the throw if possible</a:t>
            </a:r>
          </a:p>
        </p:txBody>
      </p:sp>
      <p:sp>
        <p:nvSpPr>
          <p:cNvPr id="549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0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1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2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3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56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557" name="Covers 2nd base"/>
          <p:cNvSpPr txBox="1"/>
          <p:nvPr/>
        </p:nvSpPr>
        <p:spPr>
          <a:xfrm>
            <a:off x="10072699" y="603305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58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559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60" name="Takes 2nd Base"/>
          <p:cNvSpPr txBox="1"/>
          <p:nvPr/>
        </p:nvSpPr>
        <p:spPr>
          <a:xfrm>
            <a:off x="10072699" y="1667723"/>
            <a:ext cx="238932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61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62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63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64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6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6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6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6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6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7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7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7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7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7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7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7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7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7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7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8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8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8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83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4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5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6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7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8" name="Line"/>
          <p:cNvSpPr/>
          <p:nvPr/>
        </p:nvSpPr>
        <p:spPr>
          <a:xfrm flipV="1">
            <a:off x="2349500" y="1807109"/>
            <a:ext cx="2491675" cy="4174592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9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0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1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2" name="Line"/>
          <p:cNvSpPr/>
          <p:nvPr/>
        </p:nvSpPr>
        <p:spPr>
          <a:xfrm flipV="1">
            <a:off x="4900230" y="8147049"/>
            <a:ext cx="15175" cy="682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3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4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5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6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7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8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9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0" name="8 throws to 3rd base  - via the cutoff."/>
          <p:cNvSpPr txBox="1"/>
          <p:nvPr/>
        </p:nvSpPr>
        <p:spPr>
          <a:xfrm>
            <a:off x="8636000" y="6985000"/>
            <a:ext cx="3168701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8 throws to 3rd base </a:t>
            </a:r>
            <a:br/>
            <a:r>
              <a:t>- via the cutoff.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03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604" name="Covers 2nd base"/>
          <p:cNvSpPr txBox="1"/>
          <p:nvPr/>
        </p:nvSpPr>
        <p:spPr>
          <a:xfrm>
            <a:off x="10072699" y="603305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05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606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07" name="Takes 2nd Base"/>
          <p:cNvSpPr txBox="1"/>
          <p:nvPr/>
        </p:nvSpPr>
        <p:spPr>
          <a:xfrm>
            <a:off x="10072699" y="1667723"/>
            <a:ext cx="238932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08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09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10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11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1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1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1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1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1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1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1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1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2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2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2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2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2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2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2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2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2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2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30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1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2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3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4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5" name="Line"/>
          <p:cNvSpPr/>
          <p:nvPr/>
        </p:nvSpPr>
        <p:spPr>
          <a:xfrm flipV="1">
            <a:off x="4876800" y="1870609"/>
            <a:ext cx="15175" cy="1190092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6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7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8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9" name="Line"/>
          <p:cNvSpPr/>
          <p:nvPr/>
        </p:nvSpPr>
        <p:spPr>
          <a:xfrm flipV="1">
            <a:off x="4900230" y="8147049"/>
            <a:ext cx="15175" cy="682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0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1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2" name="Circle"/>
          <p:cNvSpPr/>
          <p:nvPr/>
        </p:nvSpPr>
        <p:spPr>
          <a:xfrm>
            <a:off x="39624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3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4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5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6" name="8 throws to 3rd base  ...or to 4 if the runner took…"/>
          <p:cNvSpPr txBox="1"/>
          <p:nvPr/>
        </p:nvSpPr>
        <p:spPr>
          <a:xfrm>
            <a:off x="8636000" y="6985000"/>
            <a:ext cx="4066337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8 throws to 3rd base </a:t>
            </a:r>
            <a:br/>
            <a:r>
              <a:t>...or to 4 if the runner took </a:t>
            </a:r>
          </a:p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a lead </a:t>
            </a:r>
            <a:r>
              <a:rPr u="sng"/>
              <a:t>and</a:t>
            </a:r>
            <a:r>
              <a:t> is returning.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49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650" name="Covers 2nd base"/>
          <p:cNvSpPr txBox="1"/>
          <p:nvPr/>
        </p:nvSpPr>
        <p:spPr>
          <a:xfrm>
            <a:off x="10072699" y="603305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51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652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53" name="Takes 2nd Base"/>
          <p:cNvSpPr txBox="1"/>
          <p:nvPr/>
        </p:nvSpPr>
        <p:spPr>
          <a:xfrm>
            <a:off x="10072699" y="1667723"/>
            <a:ext cx="238932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54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55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56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57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5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5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6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6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6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6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6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6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6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6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6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6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7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7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7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7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7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7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76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7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8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9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0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1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2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3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4" name="Line"/>
          <p:cNvSpPr/>
          <p:nvPr/>
        </p:nvSpPr>
        <p:spPr>
          <a:xfrm flipV="1">
            <a:off x="4900230" y="8147049"/>
            <a:ext cx="15175" cy="682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5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6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7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8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9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0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1" name="Line"/>
          <p:cNvSpPr/>
          <p:nvPr/>
        </p:nvSpPr>
        <p:spPr>
          <a:xfrm flipV="1">
            <a:off x="4876800" y="1870609"/>
            <a:ext cx="15175" cy="1190092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2" name="Never throw behind the  runner if he's not returning."/>
          <p:cNvSpPr txBox="1"/>
          <p:nvPr/>
        </p:nvSpPr>
        <p:spPr>
          <a:xfrm>
            <a:off x="8636000" y="6985000"/>
            <a:ext cx="407731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Never throw behind the </a:t>
            </a:r>
            <a:br/>
            <a:r>
              <a:t>runner if he's not returning.</a:t>
            </a:r>
          </a:p>
        </p:txBody>
      </p:sp>
      <p:sp>
        <p:nvSpPr>
          <p:cNvPr id="693" name="The runner can still advance on the throw."/>
          <p:cNvSpPr txBox="1"/>
          <p:nvPr/>
        </p:nvSpPr>
        <p:spPr>
          <a:xfrm>
            <a:off x="8636000" y="7792724"/>
            <a:ext cx="4212336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The runner can still advance</a:t>
            </a:r>
            <a:br/>
            <a:r>
              <a:t>on the throw.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96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697" name="Covers 2nd base"/>
          <p:cNvSpPr txBox="1"/>
          <p:nvPr/>
        </p:nvSpPr>
        <p:spPr>
          <a:xfrm>
            <a:off x="10072699" y="603305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98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699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00" name="Takes 2nd Base"/>
          <p:cNvSpPr txBox="1"/>
          <p:nvPr/>
        </p:nvSpPr>
        <p:spPr>
          <a:xfrm>
            <a:off x="10072699" y="1667723"/>
            <a:ext cx="238932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01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02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03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704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70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0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0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0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0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1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1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1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1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1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1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1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1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1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1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2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2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2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23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4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5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6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7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8" name="Line"/>
          <p:cNvSpPr/>
          <p:nvPr/>
        </p:nvSpPr>
        <p:spPr>
          <a:xfrm flipV="1">
            <a:off x="2349500" y="1807109"/>
            <a:ext cx="2491675" cy="4174592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9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0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1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2" name="Line"/>
          <p:cNvSpPr/>
          <p:nvPr/>
        </p:nvSpPr>
        <p:spPr>
          <a:xfrm flipV="1">
            <a:off x="4900230" y="8147049"/>
            <a:ext cx="15175" cy="682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3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4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5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6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7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8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9" name="Line"/>
          <p:cNvSpPr/>
          <p:nvPr/>
        </p:nvSpPr>
        <p:spPr>
          <a:xfrm>
            <a:off x="5564831" y="1072383"/>
            <a:ext cx="7796" cy="1594772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0" name="5 throws to 4, if the runner  took a large lead and is  returning to 2nd base."/>
          <p:cNvSpPr txBox="1"/>
          <p:nvPr/>
        </p:nvSpPr>
        <p:spPr>
          <a:xfrm>
            <a:off x="8636000" y="6985000"/>
            <a:ext cx="4021227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5 throws to 4, if the runner </a:t>
            </a:r>
            <a:br/>
            <a:r>
              <a:t>took a large lead </a:t>
            </a:r>
            <a:r>
              <a:rPr u="sng"/>
              <a:t>and</a:t>
            </a:r>
            <a:r>
              <a:t> is </a:t>
            </a:r>
            <a:br/>
            <a:r>
              <a:t>returning to 2nd base.</a:t>
            </a:r>
          </a:p>
        </p:txBody>
      </p:sp>
      <p:sp>
        <p:nvSpPr>
          <p:cNvPr id="741" name="Line"/>
          <p:cNvSpPr/>
          <p:nvPr/>
        </p:nvSpPr>
        <p:spPr>
          <a:xfrm flipV="1">
            <a:off x="2451099" y="3900729"/>
            <a:ext cx="2120642" cy="2227022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2" name="9 moves to cover the throw."/>
          <p:cNvSpPr txBox="1"/>
          <p:nvPr/>
        </p:nvSpPr>
        <p:spPr>
          <a:xfrm>
            <a:off x="8636000" y="8432800"/>
            <a:ext cx="414009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9 moves to cover the throw.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mph" nodeType="afterEffect" presetSubtype="0" presetID="35" grpId="1" repeatCount="9000" fill="hold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500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39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45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46" name="Covers 2nd base"/>
          <p:cNvSpPr txBox="1"/>
          <p:nvPr/>
        </p:nvSpPr>
        <p:spPr>
          <a:xfrm>
            <a:off x="10072699" y="603305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47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748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49" name="Takes 2nd Base"/>
          <p:cNvSpPr txBox="1"/>
          <p:nvPr/>
        </p:nvSpPr>
        <p:spPr>
          <a:xfrm>
            <a:off x="10072699" y="1667723"/>
            <a:ext cx="238932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50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51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52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753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75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5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5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5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5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5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6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6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6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6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6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6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66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67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6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6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7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7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72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3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4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5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6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7" name="Line"/>
          <p:cNvSpPr/>
          <p:nvPr/>
        </p:nvSpPr>
        <p:spPr>
          <a:xfrm flipV="1">
            <a:off x="3733800" y="1807108"/>
            <a:ext cx="1107375" cy="1888593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8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9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0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1" name="Line"/>
          <p:cNvSpPr/>
          <p:nvPr/>
        </p:nvSpPr>
        <p:spPr>
          <a:xfrm flipV="1">
            <a:off x="4900230" y="8147049"/>
            <a:ext cx="15175" cy="682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2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3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4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5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6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7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8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9" name="If so directed: 6 cuts the ball and  checks the runner"/>
          <p:cNvSpPr txBox="1"/>
          <p:nvPr/>
        </p:nvSpPr>
        <p:spPr>
          <a:xfrm>
            <a:off x="8636000" y="6985000"/>
            <a:ext cx="2857500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If so directed:</a:t>
            </a:r>
            <a:br/>
            <a:r>
              <a:t>6 cuts the ball </a:t>
            </a:r>
            <a:r>
              <a:rPr u="sng"/>
              <a:t>and</a:t>
            </a:r>
            <a:r>
              <a:t> </a:t>
            </a:r>
            <a:br/>
            <a:r>
              <a:t>checks the runner</a:t>
            </a:r>
          </a:p>
        </p:txBody>
      </p:sp>
      <p:sp>
        <p:nvSpPr>
          <p:cNvPr id="790" name="X"/>
          <p:cNvSpPr txBox="1"/>
          <p:nvPr/>
        </p:nvSpPr>
        <p:spPr>
          <a:xfrm>
            <a:off x="3435299" y="3656176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93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94" name="Covers 2nd base"/>
          <p:cNvSpPr txBox="1"/>
          <p:nvPr/>
        </p:nvSpPr>
        <p:spPr>
          <a:xfrm>
            <a:off x="10072699" y="603305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95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796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97" name="Takes 2nd Base"/>
          <p:cNvSpPr txBox="1"/>
          <p:nvPr/>
        </p:nvSpPr>
        <p:spPr>
          <a:xfrm>
            <a:off x="10072699" y="1667723"/>
            <a:ext cx="238932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98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99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800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801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80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0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0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0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0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0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0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0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1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1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1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1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1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1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1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1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1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1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20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1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2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3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4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5" name="Line"/>
          <p:cNvSpPr/>
          <p:nvPr/>
        </p:nvSpPr>
        <p:spPr>
          <a:xfrm flipV="1">
            <a:off x="3733800" y="1807108"/>
            <a:ext cx="1107375" cy="1888593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6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7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8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9" name="Line"/>
          <p:cNvSpPr/>
          <p:nvPr/>
        </p:nvSpPr>
        <p:spPr>
          <a:xfrm flipV="1">
            <a:off x="4900230" y="8147049"/>
            <a:ext cx="15175" cy="682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0" name="Line"/>
          <p:cNvSpPr/>
          <p:nvPr/>
        </p:nvSpPr>
        <p:spPr>
          <a:xfrm rot="3966108">
            <a:off x="6916455" y="5776141"/>
            <a:ext cx="676971" cy="386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17" fill="norm" stroke="1" extrusionOk="0">
                <a:moveTo>
                  <a:pt x="0" y="0"/>
                </a:moveTo>
                <a:cubicBezTo>
                  <a:pt x="801" y="9087"/>
                  <a:pt x="4611" y="16629"/>
                  <a:pt x="9831" y="19462"/>
                </a:cubicBezTo>
                <a:cubicBezTo>
                  <a:pt x="13771" y="21600"/>
                  <a:pt x="18072" y="20741"/>
                  <a:pt x="21600" y="17113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1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2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3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4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5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6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7" name="X"/>
          <p:cNvSpPr txBox="1"/>
          <p:nvPr/>
        </p:nvSpPr>
        <p:spPr>
          <a:xfrm>
            <a:off x="3435299" y="3656176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838" name="6 throws to 2nd, 3rd, or holds on to the ball."/>
          <p:cNvSpPr txBox="1"/>
          <p:nvPr/>
        </p:nvSpPr>
        <p:spPr>
          <a:xfrm>
            <a:off x="8636000" y="6985000"/>
            <a:ext cx="3364992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6 throws to 2nd, 3rd,</a:t>
            </a:r>
            <a:br/>
            <a:r>
              <a:t>or holds on to the ball.</a:t>
            </a:r>
          </a:p>
        </p:txBody>
      </p:sp>
      <p:sp>
        <p:nvSpPr>
          <p:cNvPr id="839" name="Line"/>
          <p:cNvSpPr/>
          <p:nvPr/>
        </p:nvSpPr>
        <p:spPr>
          <a:xfrm flipV="1">
            <a:off x="2425700" y="4055008"/>
            <a:ext cx="1107375" cy="1888593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40" name="Line"/>
          <p:cNvSpPr/>
          <p:nvPr/>
        </p:nvSpPr>
        <p:spPr>
          <a:xfrm flipH="1">
            <a:off x="3825174" y="3581400"/>
            <a:ext cx="657927" cy="283110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2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2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2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2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2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2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2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3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3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3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3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3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3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3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3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3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3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4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4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4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4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4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4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4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4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9" name="Base hit in center field. Runner on third scores."/>
          <p:cNvSpPr txBox="1"/>
          <p:nvPr/>
        </p:nvSpPr>
        <p:spPr>
          <a:xfrm>
            <a:off x="8636965" y="6989817"/>
            <a:ext cx="3518612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hit in center field.</a:t>
            </a:r>
            <a:br/>
            <a:r>
              <a:t>Runner on third scores.</a:t>
            </a:r>
          </a:p>
        </p:txBody>
      </p:sp>
      <p:sp>
        <p:nvSpPr>
          <p:cNvPr id="150" name="Circle"/>
          <p:cNvSpPr/>
          <p:nvPr/>
        </p:nvSpPr>
        <p:spPr>
          <a:xfrm>
            <a:off x="20193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Line"/>
          <p:cNvSpPr/>
          <p:nvPr/>
        </p:nvSpPr>
        <p:spPr>
          <a:xfrm flipH="1" flipV="1">
            <a:off x="2278415" y="6326705"/>
            <a:ext cx="2649186" cy="2649185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2" name="Line"/>
          <p:cNvSpPr/>
          <p:nvPr/>
        </p:nvSpPr>
        <p:spPr>
          <a:xfrm flipV="1">
            <a:off x="4927600" y="1819110"/>
            <a:ext cx="1" cy="7156780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4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58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59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60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61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62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63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64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65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6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6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6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6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7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7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7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7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7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7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7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8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8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8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8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84" name="Batter rounds first base."/>
          <p:cNvSpPr txBox="1"/>
          <p:nvPr/>
        </p:nvSpPr>
        <p:spPr>
          <a:xfrm>
            <a:off x="8636000" y="6984999"/>
            <a:ext cx="36371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Batter rounds first base.</a:t>
            </a:r>
          </a:p>
        </p:txBody>
      </p:sp>
      <p:sp>
        <p:nvSpPr>
          <p:cNvPr id="18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7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8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9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9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9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9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9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9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98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9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20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20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0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0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0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0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0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0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0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1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1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1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1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1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1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1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1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1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3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4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5" name="Batter rounds first base. Runner rounds second base."/>
          <p:cNvSpPr txBox="1"/>
          <p:nvPr/>
        </p:nvSpPr>
        <p:spPr>
          <a:xfrm>
            <a:off x="8636000" y="6985000"/>
            <a:ext cx="4286403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 rounds first base.</a:t>
            </a:r>
            <a:br/>
            <a:r>
              <a:t>Runner rounds second base.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29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30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31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32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33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234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35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36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3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3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3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4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4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4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4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4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4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4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4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5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5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5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5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5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5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7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8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9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0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1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2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65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66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67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68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69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70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71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72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73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7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7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7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7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7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7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8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8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8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8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86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87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8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9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9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92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3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4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5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6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7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8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9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0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03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04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05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06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307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308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09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10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11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1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1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1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1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1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1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1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2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2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2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2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2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2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2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2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2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2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30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1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2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3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4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5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6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7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8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9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4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4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4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45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346" name="Takes 2nd Base"/>
          <p:cNvSpPr txBox="1"/>
          <p:nvPr/>
        </p:nvSpPr>
        <p:spPr>
          <a:xfrm>
            <a:off x="10072699" y="1667723"/>
            <a:ext cx="238932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47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48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49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50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5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5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5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5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5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5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5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5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5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6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6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6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6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6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6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6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6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6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6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1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2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3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4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5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6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7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8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9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82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38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8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85" name="Takes 3rd Base"/>
          <p:cNvSpPr txBox="1"/>
          <p:nvPr/>
        </p:nvSpPr>
        <p:spPr>
          <a:xfrm>
            <a:off x="10072699" y="2199933"/>
            <a:ext cx="232166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386" name="Takes 2nd Base"/>
          <p:cNvSpPr txBox="1"/>
          <p:nvPr/>
        </p:nvSpPr>
        <p:spPr>
          <a:xfrm>
            <a:off x="10072699" y="1667723"/>
            <a:ext cx="238932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87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88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89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90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9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9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9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9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9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9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9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9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9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0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0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0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0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0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0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0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0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0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0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1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2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3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4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5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6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7" name="Line"/>
          <p:cNvSpPr/>
          <p:nvPr/>
        </p:nvSpPr>
        <p:spPr>
          <a:xfrm flipV="1">
            <a:off x="3080424" y="3909072"/>
            <a:ext cx="408876" cy="597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8" name="Line"/>
          <p:cNvSpPr/>
          <p:nvPr/>
        </p:nvSpPr>
        <p:spPr>
          <a:xfrm flipH="1">
            <a:off x="2204008" y="5580269"/>
            <a:ext cx="22926" cy="34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9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0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