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Left Field No runn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 hit in Left Field</a:t>
            </a:r>
            <a:br/>
            <a:r>
              <a:t>No runners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0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10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411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412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1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1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15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41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1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1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1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2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2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2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2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2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2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2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2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2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2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3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3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8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0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41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2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3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44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5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6" name="1 takes 1e base if necessary."/>
          <p:cNvSpPr txBox="1"/>
          <p:nvPr/>
        </p:nvSpPr>
        <p:spPr>
          <a:xfrm>
            <a:off x="8636000" y="6985000"/>
            <a:ext cx="427451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1 takes 1e base if necessary.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4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50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451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452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5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5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55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45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5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5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5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6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6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6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6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6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6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6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6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6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6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7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7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7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7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8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0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81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2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3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84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5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6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8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90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491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92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9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9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95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49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9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9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9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0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0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0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0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0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0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0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0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0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0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1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1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1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1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1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8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0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521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2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3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24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5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6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7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8" name="5 helps out at 2nd base on a wild throw, if necessary."/>
          <p:cNvSpPr txBox="1"/>
          <p:nvPr/>
        </p:nvSpPr>
        <p:spPr>
          <a:xfrm>
            <a:off x="8636000" y="6985000"/>
            <a:ext cx="4195877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5 helps out at 2nd base on a</a:t>
            </a:r>
            <a:br/>
            <a:r>
              <a:t>wild throw, if necessary.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31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32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533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34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3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36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37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53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3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4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4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4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4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4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4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4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4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4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4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5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5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5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5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5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5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5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8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9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0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1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2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563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4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5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66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7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8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9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0" name="Runner decides to advance or to return to 1e base."/>
          <p:cNvSpPr txBox="1"/>
          <p:nvPr/>
        </p:nvSpPr>
        <p:spPr>
          <a:xfrm>
            <a:off x="8636965" y="6989817"/>
            <a:ext cx="4082797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 decides to advance</a:t>
            </a:r>
            <a:br/>
            <a:r>
              <a:t>or to return to 1e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73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74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575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76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77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78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79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58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8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8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8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8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8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8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8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8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8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9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9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9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9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9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9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9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9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9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0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1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2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3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4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605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6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7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08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9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0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1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2" name="Runner decides to advance or to return to 1e base."/>
          <p:cNvSpPr txBox="1"/>
          <p:nvPr/>
        </p:nvSpPr>
        <p:spPr>
          <a:xfrm>
            <a:off x="8636965" y="6989817"/>
            <a:ext cx="4082797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 decides to advance</a:t>
            </a:r>
            <a:br/>
            <a:r>
              <a:t>or to return to 1e base.</a:t>
            </a:r>
          </a:p>
        </p:txBody>
      </p:sp>
      <p:sp>
        <p:nvSpPr>
          <p:cNvPr id="613" name="3 and 4 call out directions"/>
          <p:cNvSpPr txBox="1"/>
          <p:nvPr/>
        </p:nvSpPr>
        <p:spPr>
          <a:xfrm>
            <a:off x="8636965" y="7799074"/>
            <a:ext cx="384474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3 and 4 call out directions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16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17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618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19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20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21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22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623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24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25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26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27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28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29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30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31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32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33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34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3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3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3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3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3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4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41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2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4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5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6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7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648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9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0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51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2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3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4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5" name="Line"/>
          <p:cNvSpPr/>
          <p:nvPr/>
        </p:nvSpPr>
        <p:spPr>
          <a:xfrm>
            <a:off x="2349500" y="3327399"/>
            <a:ext cx="2123375" cy="799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6" name="7 throws to 2nd base  - via the cutoff."/>
          <p:cNvSpPr txBox="1"/>
          <p:nvPr/>
        </p:nvSpPr>
        <p:spPr>
          <a:xfrm>
            <a:off x="8636000" y="6985000"/>
            <a:ext cx="3236367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7 throws to 2nd base </a:t>
            </a:r>
            <a:br/>
            <a:r>
              <a:t>- via the cutoff.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5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60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661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62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6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6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65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66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6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6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6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7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7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7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7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7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7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7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7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7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7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8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8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8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8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8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8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0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691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2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3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94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5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6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7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8" name="Line"/>
          <p:cNvSpPr/>
          <p:nvPr/>
        </p:nvSpPr>
        <p:spPr>
          <a:xfrm>
            <a:off x="2349499" y="3327400"/>
            <a:ext cx="4803077" cy="2696109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9" name="...or towards 1e base if…"/>
          <p:cNvSpPr txBox="1"/>
          <p:nvPr/>
        </p:nvSpPr>
        <p:spPr>
          <a:xfrm>
            <a:off x="8636000" y="6985000"/>
            <a:ext cx="4071214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...or towards 1e base if </a:t>
            </a:r>
          </a:p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the runner took a big lead</a:t>
            </a:r>
            <a:br/>
            <a:r>
              <a:rPr u="sng"/>
              <a:t>and</a:t>
            </a:r>
            <a:r>
              <a:t> is returning to 1e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02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03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704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05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06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07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08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70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1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1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1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1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1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1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1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1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1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1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2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2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2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2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2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2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2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2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9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0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1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2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3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734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5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6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37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8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9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0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1" name="Line"/>
          <p:cNvSpPr/>
          <p:nvPr/>
        </p:nvSpPr>
        <p:spPr>
          <a:xfrm>
            <a:off x="2349500" y="3327399"/>
            <a:ext cx="2123375" cy="799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2" name="If so directed: 6 cuts the ball and  checks the runner"/>
          <p:cNvSpPr txBox="1"/>
          <p:nvPr/>
        </p:nvSpPr>
        <p:spPr>
          <a:xfrm>
            <a:off x="8636000" y="6985000"/>
            <a:ext cx="2857500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6 cuts the ball </a:t>
            </a:r>
            <a:r>
              <a:rPr u="sng"/>
              <a:t>and</a:t>
            </a:r>
            <a:r>
              <a:t> </a:t>
            </a:r>
            <a:br/>
            <a:r>
              <a:t>checks the runner</a:t>
            </a:r>
          </a:p>
        </p:txBody>
      </p:sp>
      <p:sp>
        <p:nvSpPr>
          <p:cNvPr id="743" name="X"/>
          <p:cNvSpPr txBox="1"/>
          <p:nvPr/>
        </p:nvSpPr>
        <p:spPr>
          <a:xfrm>
            <a:off x="3323412" y="3122270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46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47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748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49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50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51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52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753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54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55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56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57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58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59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60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61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62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63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64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6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6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6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6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6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7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71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2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4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5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6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7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778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9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0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81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2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3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4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5" name="Line"/>
          <p:cNvSpPr/>
          <p:nvPr/>
        </p:nvSpPr>
        <p:spPr>
          <a:xfrm>
            <a:off x="2349500" y="3327399"/>
            <a:ext cx="1081975" cy="164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6" name="6 throws to 1st, 2nd, or  holds on to the ball."/>
          <p:cNvSpPr txBox="1"/>
          <p:nvPr/>
        </p:nvSpPr>
        <p:spPr>
          <a:xfrm>
            <a:off x="8636000" y="6985000"/>
            <a:ext cx="3535985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6 throws to 1st, 2nd, or </a:t>
            </a:r>
            <a:br/>
            <a:r>
              <a:t>holds on to the ball.</a:t>
            </a:r>
          </a:p>
        </p:txBody>
      </p:sp>
      <p:sp>
        <p:nvSpPr>
          <p:cNvPr id="787" name="X"/>
          <p:cNvSpPr txBox="1"/>
          <p:nvPr/>
        </p:nvSpPr>
        <p:spPr>
          <a:xfrm>
            <a:off x="3323412" y="3122270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788" name="Line"/>
          <p:cNvSpPr/>
          <p:nvPr/>
        </p:nvSpPr>
        <p:spPr>
          <a:xfrm>
            <a:off x="3644900" y="3338932"/>
            <a:ext cx="802575" cy="799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9" name="Line"/>
          <p:cNvSpPr/>
          <p:nvPr/>
        </p:nvSpPr>
        <p:spPr>
          <a:xfrm>
            <a:off x="3670300" y="3338932"/>
            <a:ext cx="3609275" cy="26707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92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93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794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95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96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97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98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79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0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0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0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0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0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0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0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0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0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0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1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1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1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1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1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1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1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1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1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19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0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1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2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3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824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5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6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827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8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9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0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1" name="Line"/>
          <p:cNvSpPr/>
          <p:nvPr/>
        </p:nvSpPr>
        <p:spPr>
          <a:xfrm>
            <a:off x="2349500" y="3327399"/>
            <a:ext cx="1081975" cy="164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2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  <p:sp>
        <p:nvSpPr>
          <p:cNvPr id="833" name="X"/>
          <p:cNvSpPr txBox="1"/>
          <p:nvPr/>
        </p:nvSpPr>
        <p:spPr>
          <a:xfrm>
            <a:off x="3323412" y="3122270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834" name="Line"/>
          <p:cNvSpPr/>
          <p:nvPr/>
        </p:nvSpPr>
        <p:spPr>
          <a:xfrm>
            <a:off x="3670300" y="3338932"/>
            <a:ext cx="3609275" cy="26707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5" name="Line"/>
          <p:cNvSpPr/>
          <p:nvPr/>
        </p:nvSpPr>
        <p:spPr>
          <a:xfrm>
            <a:off x="2330678" y="3303517"/>
            <a:ext cx="4583140" cy="2528109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left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left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H="1" flipV="1">
            <a:off x="2248033" y="3486742"/>
            <a:ext cx="2679568" cy="5489148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38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839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840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841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842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84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844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84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4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4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4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4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5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5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5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5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5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5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5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5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5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5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6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6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6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6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5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6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7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8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9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870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1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2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873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4" name="Line"/>
          <p:cNvSpPr/>
          <p:nvPr/>
        </p:nvSpPr>
        <p:spPr>
          <a:xfrm flipV="1">
            <a:off x="5121760" y="5135339"/>
            <a:ext cx="942276" cy="948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5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6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7" name="Line"/>
          <p:cNvSpPr/>
          <p:nvPr/>
        </p:nvSpPr>
        <p:spPr>
          <a:xfrm>
            <a:off x="2349500" y="3327399"/>
            <a:ext cx="1081975" cy="164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8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  <p:sp>
        <p:nvSpPr>
          <p:cNvPr id="879" name="X"/>
          <p:cNvSpPr txBox="1"/>
          <p:nvPr/>
        </p:nvSpPr>
        <p:spPr>
          <a:xfrm>
            <a:off x="3323412" y="3122270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880" name="Line"/>
          <p:cNvSpPr/>
          <p:nvPr/>
        </p:nvSpPr>
        <p:spPr>
          <a:xfrm>
            <a:off x="3670300" y="3338932"/>
            <a:ext cx="3609275" cy="26707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81" name="Line"/>
          <p:cNvSpPr/>
          <p:nvPr/>
        </p:nvSpPr>
        <p:spPr>
          <a:xfrm>
            <a:off x="2330678" y="3303517"/>
            <a:ext cx="4583140" cy="2528109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82" name="The runner can still advance on the throw."/>
          <p:cNvSpPr txBox="1"/>
          <p:nvPr/>
        </p:nvSpPr>
        <p:spPr>
          <a:xfrm>
            <a:off x="8636000" y="7792724"/>
            <a:ext cx="4212336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The runner can still advance</a:t>
            </a:r>
            <a:br/>
            <a:r>
              <a:t>on the throw.</a:t>
            </a:r>
          </a:p>
        </p:txBody>
      </p:sp>
      <p:sp>
        <p:nvSpPr>
          <p:cNvPr id="883" name="Line"/>
          <p:cNvSpPr/>
          <p:nvPr/>
        </p:nvSpPr>
        <p:spPr>
          <a:xfrm>
            <a:off x="5105400" y="3641889"/>
            <a:ext cx="1783117" cy="18212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7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8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59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0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1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2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6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4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6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6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3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4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196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97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98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9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0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7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21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5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26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27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28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29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230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31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232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3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3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3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3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3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5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5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52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3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4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5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4 directs short stop to the correct cutoff position"/>
          <p:cNvSpPr txBox="1"/>
          <p:nvPr/>
        </p:nvSpPr>
        <p:spPr>
          <a:xfrm>
            <a:off x="8636000" y="6985000"/>
            <a:ext cx="3892296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4 directs short stop to</a:t>
            </a:r>
            <a:br/>
            <a:r>
              <a:t>the correct cutoff position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6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6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64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65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266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67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268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69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7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7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7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7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7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8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8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8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8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8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0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1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2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4 directs short stop to the correct cutoff position. Keeps an eye on the runner."/>
          <p:cNvSpPr txBox="1"/>
          <p:nvPr/>
        </p:nvSpPr>
        <p:spPr>
          <a:xfrm>
            <a:off x="8636000" y="6985000"/>
            <a:ext cx="4162654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4 directs short stop to</a:t>
            </a:r>
            <a:br/>
            <a:r>
              <a:t>the correct cutoff position.</a:t>
            </a:r>
            <a:br/>
            <a:r>
              <a:t>Keeps an eye on the runner.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97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98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99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00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01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02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0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04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30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0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0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0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0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1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1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2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2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2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5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6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7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8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9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330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33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34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3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36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37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38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39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34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4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4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4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4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4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4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4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4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4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5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5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0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1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2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3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4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365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6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7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368" name="3 keeps an eye on the runner."/>
          <p:cNvSpPr txBox="1"/>
          <p:nvPr/>
        </p:nvSpPr>
        <p:spPr>
          <a:xfrm>
            <a:off x="8636000" y="6985000"/>
            <a:ext cx="437174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3 keeps an eye on the runner.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7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7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7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74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7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76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77" name="Covers 3 / 2nd base"/>
          <p:cNvSpPr txBox="1"/>
          <p:nvPr/>
        </p:nvSpPr>
        <p:spPr>
          <a:xfrm>
            <a:off x="10072699" y="4328770"/>
            <a:ext cx="281635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3 /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37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7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8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8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8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8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8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8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8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8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8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8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9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8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9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0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1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2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03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4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5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06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