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Left Field Runner on 1e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Left Field</a:t>
            </a:r>
            <a:br/>
            <a:r>
              <a:t>Runner on 1e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42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42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2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2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2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4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8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9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50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52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5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6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57" name="3 keeps an eye on the runner."/>
          <p:cNvSpPr txBox="1"/>
          <p:nvPr/>
        </p:nvSpPr>
        <p:spPr>
          <a:xfrm>
            <a:off x="8636000" y="6985000"/>
            <a:ext cx="437174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3 keeps an eye on the runner.</a:t>
            </a:r>
          </a:p>
        </p:txBody>
      </p:sp>
      <p:sp>
        <p:nvSpPr>
          <p:cNvPr id="458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46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6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6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6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6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8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7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92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9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96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99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0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0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2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3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6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0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0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09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1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2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35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6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37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8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539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0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4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3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44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5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6" name="2 stays close to homeplate."/>
          <p:cNvSpPr txBox="1"/>
          <p:nvPr/>
        </p:nvSpPr>
        <p:spPr>
          <a:xfrm>
            <a:off x="8636000" y="6985000"/>
            <a:ext cx="408736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2 stays close to homeplate.</a:t>
            </a:r>
          </a:p>
        </p:txBody>
      </p:sp>
      <p:sp>
        <p:nvSpPr>
          <p:cNvPr id="547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8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51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5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5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5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5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6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7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7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7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73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6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7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8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79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8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2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583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4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5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86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7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88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9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0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  <p:sp>
        <p:nvSpPr>
          <p:cNvPr id="591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2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3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4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95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98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99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00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01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0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0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0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1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1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1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1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14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15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1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1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1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1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20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3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25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26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7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628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9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0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31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2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33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4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5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8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39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0" name="Line"/>
          <p:cNvSpPr/>
          <p:nvPr/>
        </p:nvSpPr>
        <p:spPr>
          <a:xfrm flipH="1">
            <a:off x="2146300" y="3553801"/>
            <a:ext cx="1" cy="230256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1" name="7 throws to 5"/>
          <p:cNvSpPr txBox="1"/>
          <p:nvPr/>
        </p:nvSpPr>
        <p:spPr>
          <a:xfrm>
            <a:off x="8636000" y="6985000"/>
            <a:ext cx="200009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7 throws to 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44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4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46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4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4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5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5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5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5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5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5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5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5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5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5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60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61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6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6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6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6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66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7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8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9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0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71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72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3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67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5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6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77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8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79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0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1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2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3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4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5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6" name="Line"/>
          <p:cNvSpPr/>
          <p:nvPr/>
        </p:nvSpPr>
        <p:spPr>
          <a:xfrm>
            <a:off x="2323671" y="3313376"/>
            <a:ext cx="2166745" cy="138826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87" name="7 throws to 5…"/>
          <p:cNvSpPr txBox="1"/>
          <p:nvPr/>
        </p:nvSpPr>
        <p:spPr>
          <a:xfrm>
            <a:off x="8636000" y="6985000"/>
            <a:ext cx="4247998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7 throws to 5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...or to 4 if the runner took 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a large lead </a:t>
            </a:r>
            <a:r>
              <a:rPr u="sng"/>
              <a:t>and</a:t>
            </a:r>
            <a:r>
              <a:t> is returning.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90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9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92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9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9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9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9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9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9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9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0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0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0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0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0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0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06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07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0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0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1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1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12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5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6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17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18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9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720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1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2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23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4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25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6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7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8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9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0" name="Line"/>
          <p:cNvSpPr/>
          <p:nvPr/>
        </p:nvSpPr>
        <p:spPr>
          <a:xfrm flipV="1">
            <a:off x="2382886" y="4338471"/>
            <a:ext cx="1598129" cy="159812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1" name="Line"/>
          <p:cNvSpPr/>
          <p:nvPr/>
        </p:nvSpPr>
        <p:spPr>
          <a:xfrm>
            <a:off x="2323671" y="3313376"/>
            <a:ext cx="2166745" cy="138826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2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733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36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3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3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39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4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4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4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4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4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4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4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4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4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4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5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5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52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53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5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5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5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5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58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9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0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1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2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6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6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5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766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7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8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69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0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71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2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3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4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5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6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7" name="Line"/>
          <p:cNvSpPr/>
          <p:nvPr/>
        </p:nvSpPr>
        <p:spPr>
          <a:xfrm flipH="1">
            <a:off x="2146300" y="3553801"/>
            <a:ext cx="1" cy="230256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8" name="5 throws to 4, if the runner  took a large lead and is  returning to 2nd base."/>
          <p:cNvSpPr txBox="1"/>
          <p:nvPr/>
        </p:nvSpPr>
        <p:spPr>
          <a:xfrm>
            <a:off x="8636000" y="6985000"/>
            <a:ext cx="4021227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throws to 4, if the runner </a:t>
            </a:r>
            <a:br/>
            <a:r>
              <a:t>took a large lead </a:t>
            </a:r>
            <a:r>
              <a:rPr u="sng"/>
              <a:t>and</a:t>
            </a:r>
            <a:r>
              <a:t> is </a:t>
            </a:r>
            <a:br/>
            <a:r>
              <a:t>returning to 2nd base.</a:t>
            </a:r>
          </a:p>
        </p:txBody>
      </p:sp>
      <p:sp>
        <p:nvSpPr>
          <p:cNvPr id="779" name="Line"/>
          <p:cNvSpPr/>
          <p:nvPr/>
        </p:nvSpPr>
        <p:spPr>
          <a:xfrm flipV="1">
            <a:off x="2451099" y="3900729"/>
            <a:ext cx="2120642" cy="2227022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0" name="9 moves to cover the throw."/>
          <p:cNvSpPr txBox="1"/>
          <p:nvPr/>
        </p:nvSpPr>
        <p:spPr>
          <a:xfrm>
            <a:off x="8636000" y="8432800"/>
            <a:ext cx="414009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9 moves to cover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mph" nodeType="afterEffect" presetSubtype="0" presetID="35" grpId="1" repeatCount="9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500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6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83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8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8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8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8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8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8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9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9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9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9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9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9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9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9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9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99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00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0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0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0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0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05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8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9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10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811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2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813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4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5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816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7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18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19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0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3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4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5" name="Line"/>
          <p:cNvSpPr/>
          <p:nvPr/>
        </p:nvSpPr>
        <p:spPr>
          <a:xfrm flipH="1">
            <a:off x="2146300" y="3553801"/>
            <a:ext cx="1" cy="230256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6" name="X"/>
          <p:cNvSpPr txBox="1"/>
          <p:nvPr/>
        </p:nvSpPr>
        <p:spPr>
          <a:xfrm>
            <a:off x="2000199" y="4189576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27" name="If so directed: 6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6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30" name="Covers 3rd base"/>
          <p:cNvSpPr txBox="1"/>
          <p:nvPr/>
        </p:nvSpPr>
        <p:spPr>
          <a:xfrm>
            <a:off x="10072699" y="603305"/>
            <a:ext cx="248015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3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832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83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3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3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3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3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3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3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4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4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4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4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4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4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46" name="4"/>
          <p:cNvSpPr txBox="1"/>
          <p:nvPr/>
        </p:nvSpPr>
        <p:spPr>
          <a:xfrm>
            <a:off x="4736012" y="32262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47" name="5"/>
          <p:cNvSpPr txBox="1"/>
          <p:nvPr/>
        </p:nvSpPr>
        <p:spPr>
          <a:xfrm>
            <a:off x="2004415" y="5949949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4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4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5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5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52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5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5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55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56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57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858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59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860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1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2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863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4" name="Covers 3rd base"/>
          <p:cNvSpPr txBox="1"/>
          <p:nvPr/>
        </p:nvSpPr>
        <p:spPr>
          <a:xfrm>
            <a:off x="10072700" y="71095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65" name="Line"/>
          <p:cNvSpPr/>
          <p:nvPr/>
        </p:nvSpPr>
        <p:spPr>
          <a:xfrm flipH="1">
            <a:off x="2812835" y="6300030"/>
            <a:ext cx="1927926" cy="15023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6" name="Line"/>
          <p:cNvSpPr/>
          <p:nvPr/>
        </p:nvSpPr>
        <p:spPr>
          <a:xfrm flipH="1" flipV="1">
            <a:off x="3841535" y="8712069"/>
            <a:ext cx="873826" cy="2248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7" name="Circle"/>
          <p:cNvSpPr/>
          <p:nvPr/>
        </p:nvSpPr>
        <p:spPr>
          <a:xfrm>
            <a:off x="3949700" y="4025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8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69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0" name="Line"/>
          <p:cNvSpPr/>
          <p:nvPr/>
        </p:nvSpPr>
        <p:spPr>
          <a:xfrm flipV="1">
            <a:off x="3570819" y="43384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1" name="Line"/>
          <p:cNvSpPr/>
          <p:nvPr/>
        </p:nvSpPr>
        <p:spPr>
          <a:xfrm flipH="1">
            <a:off x="4256619" y="3665370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2" name="Line"/>
          <p:cNvSpPr/>
          <p:nvPr/>
        </p:nvSpPr>
        <p:spPr>
          <a:xfrm>
            <a:off x="2146299" y="3553801"/>
            <a:ext cx="1" cy="646805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3" name="X"/>
          <p:cNvSpPr txBox="1"/>
          <p:nvPr/>
        </p:nvSpPr>
        <p:spPr>
          <a:xfrm>
            <a:off x="2000199" y="4189576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74" name="6 throws to 2nd, 3rd, or holds on to the ball."/>
          <p:cNvSpPr txBox="1"/>
          <p:nvPr/>
        </p:nvSpPr>
        <p:spPr>
          <a:xfrm>
            <a:off x="8636000" y="6985000"/>
            <a:ext cx="3364992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throws to 2nd, 3rd,</a:t>
            </a:r>
            <a:br/>
            <a:r>
              <a:t>or holds on to the ball.</a:t>
            </a:r>
          </a:p>
        </p:txBody>
      </p:sp>
      <p:sp>
        <p:nvSpPr>
          <p:cNvPr id="875" name="Line"/>
          <p:cNvSpPr/>
          <p:nvPr/>
        </p:nvSpPr>
        <p:spPr>
          <a:xfrm flipH="1">
            <a:off x="2146299" y="4751875"/>
            <a:ext cx="1" cy="108805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76" name="Line"/>
          <p:cNvSpPr/>
          <p:nvPr/>
        </p:nvSpPr>
        <p:spPr>
          <a:xfrm flipV="1">
            <a:off x="2298699" y="3738889"/>
            <a:ext cx="2073695" cy="792365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lef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left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H="1" flipV="1">
            <a:off x="2248033" y="3486742"/>
            <a:ext cx="2679568" cy="5489148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5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2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3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5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6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7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98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9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0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8" name="Batter rounds first base. Runner rounds second base."/>
          <p:cNvSpPr txBox="1"/>
          <p:nvPr/>
        </p:nvSpPr>
        <p:spPr>
          <a:xfrm>
            <a:off x="8636000" y="6985000"/>
            <a:ext cx="428640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second base.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2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2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33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3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5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3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5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4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5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6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6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69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7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5 directs short stop to the correct cutoff position"/>
          <p:cNvSpPr txBox="1"/>
          <p:nvPr/>
        </p:nvSpPr>
        <p:spPr>
          <a:xfrm>
            <a:off x="8636000" y="6985000"/>
            <a:ext cx="3892296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directs short stop to</a:t>
            </a:r>
            <a:br/>
            <a:r>
              <a:t>the correct cutoff position</a:t>
            </a:r>
          </a:p>
        </p:txBody>
      </p:sp>
      <p:sp>
        <p:nvSpPr>
          <p:cNvPr id="295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297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0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0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6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30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8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0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34" name="4 keeps an eye on the runner."/>
          <p:cNvSpPr txBox="1"/>
          <p:nvPr/>
        </p:nvSpPr>
        <p:spPr>
          <a:xfrm>
            <a:off x="8636000" y="6985000"/>
            <a:ext cx="437174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4 keeps an eye on the runner.</a:t>
            </a:r>
          </a:p>
        </p:txBody>
      </p:sp>
      <p:sp>
        <p:nvSpPr>
          <p:cNvPr id="335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4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4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4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4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4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45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6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4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4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6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8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372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37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6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9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80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81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8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83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8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8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8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0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8" name="Line"/>
          <p:cNvSpPr/>
          <p:nvPr/>
        </p:nvSpPr>
        <p:spPr>
          <a:xfrm flipH="1">
            <a:off x="2212225" y="4106410"/>
            <a:ext cx="587029" cy="3175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10" name="Line"/>
          <p:cNvSpPr/>
          <p:nvPr/>
        </p:nvSpPr>
        <p:spPr>
          <a:xfrm flipH="1">
            <a:off x="2163706" y="55808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12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Covers 2nd base"/>
          <p:cNvSpPr txBox="1"/>
          <p:nvPr/>
        </p:nvSpPr>
        <p:spPr>
          <a:xfrm>
            <a:off x="10072699" y="4328770"/>
            <a:ext cx="23643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2</a:t>
            </a:r>
            <a:r>
              <a:rPr sz="1200"/>
              <a:t>nd</a:t>
            </a:r>
            <a:r>
              <a:t> base</a:t>
            </a:r>
          </a:p>
        </p:txBody>
      </p:sp>
      <p:sp>
        <p:nvSpPr>
          <p:cNvPr id="414" name="Line"/>
          <p:cNvSpPr/>
          <p:nvPr/>
        </p:nvSpPr>
        <p:spPr>
          <a:xfrm flipH="1">
            <a:off x="7713606" y="3332982"/>
            <a:ext cx="302326" cy="778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Line"/>
          <p:cNvSpPr/>
          <p:nvPr/>
        </p:nvSpPr>
        <p:spPr>
          <a:xfrm flipH="1" flipV="1">
            <a:off x="6804526" y="3352954"/>
            <a:ext cx="881206" cy="716629"/>
          </a:xfrm>
          <a:prstGeom prst="line">
            <a:avLst/>
          </a:prstGeom>
          <a:ln w="38100" cap="rnd">
            <a:solidFill>
              <a:schemeClr val="accent5"/>
            </a:solidFill>
            <a:custDash>
              <a:ds d="100000" sp="200000"/>
            </a:custDash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Circle"/>
          <p:cNvSpPr/>
          <p:nvPr/>
        </p:nvSpPr>
        <p:spPr>
          <a:xfrm>
            <a:off x="7531100" y="6121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7" name="Line"/>
          <p:cNvSpPr/>
          <p:nvPr/>
        </p:nvSpPr>
        <p:spPr>
          <a:xfrm rot="16200000">
            <a:off x="4642920" y="3209994"/>
            <a:ext cx="2454662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