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hit in Left Field Runner on 2nd bas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Base hit in Left Field</a:t>
            </a:r>
            <a:br/>
            <a:r>
              <a:t>Runner on 2nd base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19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420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421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422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23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42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2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2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2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2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2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3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3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33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34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3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36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37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4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4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42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3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4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5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6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7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8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49" name="Line"/>
          <p:cNvSpPr/>
          <p:nvPr/>
        </p:nvSpPr>
        <p:spPr>
          <a:xfrm>
            <a:off x="2329353" y="5427210"/>
            <a:ext cx="898873" cy="2794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0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1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52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3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454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5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6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57" name="3 keeps an eye on the runner.  Ready to take 1e base.  Takes cutoff position if 5  doesn't make it."/>
          <p:cNvSpPr txBox="1"/>
          <p:nvPr/>
        </p:nvSpPr>
        <p:spPr>
          <a:xfrm>
            <a:off x="8636000" y="6985000"/>
            <a:ext cx="4371747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3 keeps an eye on the runner.</a:t>
            </a:r>
            <a:br/>
            <a:br/>
            <a:r>
              <a:t>Ready to take 1e base.</a:t>
            </a:r>
            <a:br/>
            <a:br/>
            <a:r>
              <a:t>Takes cutoff position if 5 </a:t>
            </a:r>
            <a:br/>
            <a:r>
              <a:t>doesn't make it.</a:t>
            </a:r>
          </a:p>
        </p:txBody>
      </p:sp>
      <p:sp>
        <p:nvSpPr>
          <p:cNvPr id="458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61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462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463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464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65" name="Covers 2nd base"/>
          <p:cNvSpPr txBox="1"/>
          <p:nvPr/>
        </p:nvSpPr>
        <p:spPr>
          <a:xfrm>
            <a:off x="10072699" y="4328770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6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6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6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6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7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7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7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7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7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7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7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7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7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7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8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8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8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8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8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8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9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0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91" name="Line"/>
          <p:cNvSpPr/>
          <p:nvPr/>
        </p:nvSpPr>
        <p:spPr>
          <a:xfrm>
            <a:off x="2329353" y="5427210"/>
            <a:ext cx="898873" cy="2794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2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3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94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5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496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7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8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99" name="Covers possible throw from: 7, 5, 2"/>
          <p:cNvSpPr txBox="1"/>
          <p:nvPr/>
        </p:nvSpPr>
        <p:spPr>
          <a:xfrm>
            <a:off x="8636000" y="6985000"/>
            <a:ext cx="4211727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Covers possible throw from:</a:t>
            </a:r>
            <a:br/>
            <a:r>
              <a:t>7, 5, 2</a:t>
            </a:r>
          </a:p>
        </p:txBody>
      </p:sp>
      <p:sp>
        <p:nvSpPr>
          <p:cNvPr id="500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01" name="Line"/>
          <p:cNvSpPr/>
          <p:nvPr/>
        </p:nvSpPr>
        <p:spPr>
          <a:xfrm flipH="1" flipV="1">
            <a:off x="6246555" y="2696109"/>
            <a:ext cx="1661226" cy="3645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04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505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506" name="..."/>
          <p:cNvSpPr txBox="1"/>
          <p:nvPr/>
        </p:nvSpPr>
        <p:spPr>
          <a:xfrm>
            <a:off x="10072699" y="2732142"/>
            <a:ext cx="36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...</a:t>
            </a:r>
          </a:p>
        </p:txBody>
      </p:sp>
      <p:sp>
        <p:nvSpPr>
          <p:cNvPr id="507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08" name="Covers 2nd base"/>
          <p:cNvSpPr txBox="1"/>
          <p:nvPr/>
        </p:nvSpPr>
        <p:spPr>
          <a:xfrm>
            <a:off x="10072699" y="4328770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0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1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1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1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1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1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1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1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1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1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1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2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2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2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2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2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2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2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2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9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0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1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2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3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34" name="Line"/>
          <p:cNvSpPr/>
          <p:nvPr/>
        </p:nvSpPr>
        <p:spPr>
          <a:xfrm>
            <a:off x="2329353" y="5427210"/>
            <a:ext cx="898873" cy="2794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5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6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37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8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539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0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1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42" name="Depends on the play:…"/>
          <p:cNvSpPr txBox="1"/>
          <p:nvPr/>
        </p:nvSpPr>
        <p:spPr>
          <a:xfrm>
            <a:off x="8255000" y="6985000"/>
            <a:ext cx="4769663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Depends on the play: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6 is cutoff towards 2nd base</a:t>
            </a:r>
          </a:p>
          <a:p>
            <a:pPr marL="476250" indent="-476250" algn="l">
              <a:buSzPct val="100000"/>
              <a:buAutoNum type="arabicPeriod" startAt="1"/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6 takes third base</a:t>
            </a:r>
          </a:p>
        </p:txBody>
      </p:sp>
      <p:sp>
        <p:nvSpPr>
          <p:cNvPr id="543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4" name="Line"/>
          <p:cNvSpPr/>
          <p:nvPr/>
        </p:nvSpPr>
        <p:spPr>
          <a:xfrm flipH="1" flipV="1">
            <a:off x="6246555" y="2696109"/>
            <a:ext cx="1661226" cy="3645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5" name="Line"/>
          <p:cNvSpPr/>
          <p:nvPr/>
        </p:nvSpPr>
        <p:spPr>
          <a:xfrm flipH="1">
            <a:off x="2380936" y="4168995"/>
            <a:ext cx="472730" cy="1752601"/>
          </a:xfrm>
          <a:prstGeom prst="line">
            <a:avLst/>
          </a:prstGeom>
          <a:ln w="38100">
            <a:solidFill>
              <a:schemeClr val="accent5"/>
            </a:solidFill>
            <a:prstDash val="sysDot"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6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prstDash val="sysDot"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49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550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551" name="..."/>
          <p:cNvSpPr txBox="1"/>
          <p:nvPr/>
        </p:nvSpPr>
        <p:spPr>
          <a:xfrm>
            <a:off x="10072699" y="2732142"/>
            <a:ext cx="36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...</a:t>
            </a:r>
          </a:p>
        </p:txBody>
      </p:sp>
      <p:sp>
        <p:nvSpPr>
          <p:cNvPr id="552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53" name="Covers 2nd base"/>
          <p:cNvSpPr txBox="1"/>
          <p:nvPr/>
        </p:nvSpPr>
        <p:spPr>
          <a:xfrm>
            <a:off x="10072699" y="4328770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5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5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5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5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5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5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6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6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6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63" name="1"/>
          <p:cNvSpPr txBox="1"/>
          <p:nvPr/>
        </p:nvSpPr>
        <p:spPr>
          <a:xfrm>
            <a:off x="50524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64" name="2"/>
          <p:cNvSpPr txBox="1"/>
          <p:nvPr/>
        </p:nvSpPr>
        <p:spPr>
          <a:xfrm>
            <a:off x="4760315" y="8214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6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66" name="4"/>
          <p:cNvSpPr txBox="1"/>
          <p:nvPr/>
        </p:nvSpPr>
        <p:spPr>
          <a:xfrm>
            <a:off x="4734915" y="32135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67" name="5"/>
          <p:cNvSpPr txBox="1"/>
          <p:nvPr/>
        </p:nvSpPr>
        <p:spPr>
          <a:xfrm>
            <a:off x="3210915" y="5497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68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6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7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7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72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4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5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6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77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78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579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0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81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2" name="Line"/>
          <p:cNvSpPr/>
          <p:nvPr/>
        </p:nvSpPr>
        <p:spPr>
          <a:xfrm flipH="1" flipV="1">
            <a:off x="6246555" y="2696109"/>
            <a:ext cx="1661226" cy="3645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3" name="Line"/>
          <p:cNvSpPr/>
          <p:nvPr/>
        </p:nvSpPr>
        <p:spPr>
          <a:xfrm flipH="1">
            <a:off x="2380936" y="4168995"/>
            <a:ext cx="472730" cy="1752601"/>
          </a:xfrm>
          <a:prstGeom prst="line">
            <a:avLst/>
          </a:prstGeom>
          <a:ln w="38100">
            <a:solidFill>
              <a:schemeClr val="accent5"/>
            </a:solidFill>
            <a:prstDash val="sysDot"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4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prstDash val="sysDot"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87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588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589" name="..."/>
          <p:cNvSpPr txBox="1"/>
          <p:nvPr/>
        </p:nvSpPr>
        <p:spPr>
          <a:xfrm>
            <a:off x="10072699" y="2732142"/>
            <a:ext cx="36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...</a:t>
            </a:r>
          </a:p>
        </p:txBody>
      </p:sp>
      <p:sp>
        <p:nvSpPr>
          <p:cNvPr id="590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91" name="Covers 2nd base"/>
          <p:cNvSpPr txBox="1"/>
          <p:nvPr/>
        </p:nvSpPr>
        <p:spPr>
          <a:xfrm>
            <a:off x="10072699" y="4328770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9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9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9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9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9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9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9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9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0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01" name="1"/>
          <p:cNvSpPr txBox="1"/>
          <p:nvPr/>
        </p:nvSpPr>
        <p:spPr>
          <a:xfrm>
            <a:off x="50524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02" name="2"/>
          <p:cNvSpPr txBox="1"/>
          <p:nvPr/>
        </p:nvSpPr>
        <p:spPr>
          <a:xfrm>
            <a:off x="4760315" y="8214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0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04" name="4"/>
          <p:cNvSpPr txBox="1"/>
          <p:nvPr/>
        </p:nvSpPr>
        <p:spPr>
          <a:xfrm>
            <a:off x="4734915" y="32135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05" name="5"/>
          <p:cNvSpPr txBox="1"/>
          <p:nvPr/>
        </p:nvSpPr>
        <p:spPr>
          <a:xfrm>
            <a:off x="3210915" y="5497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0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0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0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0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10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1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2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3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4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15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16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617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8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19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0" name="Line"/>
          <p:cNvSpPr/>
          <p:nvPr/>
        </p:nvSpPr>
        <p:spPr>
          <a:xfrm flipH="1" flipV="1">
            <a:off x="6246555" y="2696109"/>
            <a:ext cx="1661226" cy="3645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1" name="Line"/>
          <p:cNvSpPr/>
          <p:nvPr/>
        </p:nvSpPr>
        <p:spPr>
          <a:xfrm flipH="1">
            <a:off x="2380936" y="4168995"/>
            <a:ext cx="472730" cy="1752601"/>
          </a:xfrm>
          <a:prstGeom prst="line">
            <a:avLst/>
          </a:prstGeom>
          <a:ln w="38100">
            <a:solidFill>
              <a:schemeClr val="accent5"/>
            </a:solidFill>
            <a:prstDash val="sysDot"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2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prstDash val="sysDot"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3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4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5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6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7" name="Runners decide to advance an extra base or to return.  Runners keep an eye on the defensive play: advance on  the throw if possible"/>
          <p:cNvSpPr txBox="1"/>
          <p:nvPr/>
        </p:nvSpPr>
        <p:spPr>
          <a:xfrm>
            <a:off x="8636965" y="6985000"/>
            <a:ext cx="4162349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Runners decide to advance</a:t>
            </a:r>
            <a:br/>
            <a:r>
              <a:t>an extra base or to return.</a:t>
            </a:r>
            <a:br/>
            <a:br/>
            <a:r>
              <a:t>Runners keep an eye on the</a:t>
            </a:r>
            <a:br/>
            <a:r>
              <a:t>defensive play: advance on </a:t>
            </a:r>
            <a:br/>
            <a:r>
              <a:t>the throw if possible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30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631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632" name="..."/>
          <p:cNvSpPr txBox="1"/>
          <p:nvPr/>
        </p:nvSpPr>
        <p:spPr>
          <a:xfrm>
            <a:off x="10072699" y="2732142"/>
            <a:ext cx="36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...</a:t>
            </a:r>
          </a:p>
        </p:txBody>
      </p:sp>
      <p:sp>
        <p:nvSpPr>
          <p:cNvPr id="63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34" name="Covers 2nd base"/>
          <p:cNvSpPr txBox="1"/>
          <p:nvPr/>
        </p:nvSpPr>
        <p:spPr>
          <a:xfrm>
            <a:off x="10072699" y="4328770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3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3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3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3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3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4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4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4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4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44" name="1"/>
          <p:cNvSpPr txBox="1"/>
          <p:nvPr/>
        </p:nvSpPr>
        <p:spPr>
          <a:xfrm>
            <a:off x="50524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45" name="2"/>
          <p:cNvSpPr txBox="1"/>
          <p:nvPr/>
        </p:nvSpPr>
        <p:spPr>
          <a:xfrm>
            <a:off x="4760315" y="8214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4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47" name="4"/>
          <p:cNvSpPr txBox="1"/>
          <p:nvPr/>
        </p:nvSpPr>
        <p:spPr>
          <a:xfrm>
            <a:off x="4734915" y="32135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48" name="5"/>
          <p:cNvSpPr txBox="1"/>
          <p:nvPr/>
        </p:nvSpPr>
        <p:spPr>
          <a:xfrm>
            <a:off x="3210915" y="5497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4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5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5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5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53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4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5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6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7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58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59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660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1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62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3" name="Line"/>
          <p:cNvSpPr/>
          <p:nvPr/>
        </p:nvSpPr>
        <p:spPr>
          <a:xfrm flipH="1" flipV="1">
            <a:off x="6246555" y="2696109"/>
            <a:ext cx="1661226" cy="3645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4" name="Line"/>
          <p:cNvSpPr/>
          <p:nvPr/>
        </p:nvSpPr>
        <p:spPr>
          <a:xfrm flipH="1">
            <a:off x="2380936" y="4168995"/>
            <a:ext cx="472730" cy="1752601"/>
          </a:xfrm>
          <a:prstGeom prst="line">
            <a:avLst/>
          </a:prstGeom>
          <a:ln w="38100">
            <a:solidFill>
              <a:schemeClr val="accent5"/>
            </a:solidFill>
            <a:prstDash val="sysDot"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5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6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7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8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9" name="Line"/>
          <p:cNvSpPr/>
          <p:nvPr/>
        </p:nvSpPr>
        <p:spPr>
          <a:xfrm>
            <a:off x="2349499" y="3327399"/>
            <a:ext cx="2273653" cy="517261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0" name="7 throws home"/>
          <p:cNvSpPr txBox="1"/>
          <p:nvPr/>
        </p:nvSpPr>
        <p:spPr>
          <a:xfrm>
            <a:off x="8636000" y="6985000"/>
            <a:ext cx="2270456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7 throws home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-0.059570 0.233073" origin="layout" pathEditMode="relative">
                                      <p:cBhvr>
                                        <p:cTn id="6" dur="1000" fill="hold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Class="exit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9" dur="1000" fill="hold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64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73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674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675" name="..."/>
          <p:cNvSpPr txBox="1"/>
          <p:nvPr/>
        </p:nvSpPr>
        <p:spPr>
          <a:xfrm>
            <a:off x="10072699" y="2732142"/>
            <a:ext cx="36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...</a:t>
            </a:r>
          </a:p>
        </p:txBody>
      </p:sp>
      <p:sp>
        <p:nvSpPr>
          <p:cNvPr id="676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77" name="Covers 2nd base"/>
          <p:cNvSpPr txBox="1"/>
          <p:nvPr/>
        </p:nvSpPr>
        <p:spPr>
          <a:xfrm>
            <a:off x="10072699" y="4328770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7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7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8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8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8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8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8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8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8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87" name="1"/>
          <p:cNvSpPr txBox="1"/>
          <p:nvPr/>
        </p:nvSpPr>
        <p:spPr>
          <a:xfrm>
            <a:off x="50524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88" name="2"/>
          <p:cNvSpPr txBox="1"/>
          <p:nvPr/>
        </p:nvSpPr>
        <p:spPr>
          <a:xfrm>
            <a:off x="4760315" y="8214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8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90" name="4"/>
          <p:cNvSpPr txBox="1"/>
          <p:nvPr/>
        </p:nvSpPr>
        <p:spPr>
          <a:xfrm>
            <a:off x="4734915" y="32135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91" name="5"/>
          <p:cNvSpPr txBox="1"/>
          <p:nvPr/>
        </p:nvSpPr>
        <p:spPr>
          <a:xfrm>
            <a:off x="3210915" y="5497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9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9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9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9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96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7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8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9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0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01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02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703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4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05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6" name="Line"/>
          <p:cNvSpPr/>
          <p:nvPr/>
        </p:nvSpPr>
        <p:spPr>
          <a:xfrm flipH="1" flipV="1">
            <a:off x="6246555" y="2696109"/>
            <a:ext cx="1661226" cy="3645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7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8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9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0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1" name="Line"/>
          <p:cNvSpPr/>
          <p:nvPr/>
        </p:nvSpPr>
        <p:spPr>
          <a:xfrm>
            <a:off x="2349499" y="3327400"/>
            <a:ext cx="2133953" cy="14341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2" name="7 throws home  ...or to 4 if no action is  possible at home."/>
          <p:cNvSpPr txBox="1"/>
          <p:nvPr/>
        </p:nvSpPr>
        <p:spPr>
          <a:xfrm>
            <a:off x="8636000" y="6985000"/>
            <a:ext cx="3421685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7 throws home </a:t>
            </a:r>
            <a:br/>
            <a:r>
              <a:t>...or to 4 if no action is </a:t>
            </a:r>
            <a:br/>
            <a:r>
              <a:t>possible at home.</a:t>
            </a:r>
          </a:p>
        </p:txBody>
      </p:sp>
      <p:sp>
        <p:nvSpPr>
          <p:cNvPr id="713" name="Line"/>
          <p:cNvSpPr/>
          <p:nvPr/>
        </p:nvSpPr>
        <p:spPr>
          <a:xfrm flipV="1">
            <a:off x="3038960" y="3408139"/>
            <a:ext cx="332676" cy="453491"/>
          </a:xfrm>
          <a:prstGeom prst="line">
            <a:avLst/>
          </a:prstGeom>
          <a:ln w="38100">
            <a:solidFill>
              <a:schemeClr val="accent5"/>
            </a:solidFill>
            <a:prstDash val="sysDot"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0.041016 -0.065104" origin="layout" pathEditMode="relative">
                                      <p:cBhvr>
                                        <p:cTn id="6" dur="1000" fill="hold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16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717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718" name="..."/>
          <p:cNvSpPr txBox="1"/>
          <p:nvPr/>
        </p:nvSpPr>
        <p:spPr>
          <a:xfrm>
            <a:off x="10072699" y="2732142"/>
            <a:ext cx="36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...</a:t>
            </a:r>
          </a:p>
        </p:txBody>
      </p:sp>
      <p:sp>
        <p:nvSpPr>
          <p:cNvPr id="719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20" name="Covers 2nd base"/>
          <p:cNvSpPr txBox="1"/>
          <p:nvPr/>
        </p:nvSpPr>
        <p:spPr>
          <a:xfrm>
            <a:off x="10072699" y="4328770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2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2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2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2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2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2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2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2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2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30" name="1"/>
          <p:cNvSpPr txBox="1"/>
          <p:nvPr/>
        </p:nvSpPr>
        <p:spPr>
          <a:xfrm>
            <a:off x="50524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31" name="2"/>
          <p:cNvSpPr txBox="1"/>
          <p:nvPr/>
        </p:nvSpPr>
        <p:spPr>
          <a:xfrm>
            <a:off x="4760315" y="8214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3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33" name="4"/>
          <p:cNvSpPr txBox="1"/>
          <p:nvPr/>
        </p:nvSpPr>
        <p:spPr>
          <a:xfrm>
            <a:off x="4734915" y="32135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34" name="5"/>
          <p:cNvSpPr txBox="1"/>
          <p:nvPr/>
        </p:nvSpPr>
        <p:spPr>
          <a:xfrm>
            <a:off x="3210915" y="5497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35" name="6"/>
          <p:cNvSpPr txBox="1"/>
          <p:nvPr/>
        </p:nvSpPr>
        <p:spPr>
          <a:xfrm>
            <a:off x="2004415" y="5992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3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3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3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39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0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1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2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3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44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45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746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7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48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9" name="Line"/>
          <p:cNvSpPr/>
          <p:nvPr/>
        </p:nvSpPr>
        <p:spPr>
          <a:xfrm flipH="1" flipV="1">
            <a:off x="6246555" y="2696109"/>
            <a:ext cx="1661226" cy="3645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0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1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2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3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4" name="Line"/>
          <p:cNvSpPr/>
          <p:nvPr/>
        </p:nvSpPr>
        <p:spPr>
          <a:xfrm>
            <a:off x="2349499" y="3327399"/>
            <a:ext cx="2273653" cy="517261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5" name="X"/>
          <p:cNvSpPr txBox="1"/>
          <p:nvPr/>
        </p:nvSpPr>
        <p:spPr>
          <a:xfrm>
            <a:off x="3101345" y="5166970"/>
            <a:ext cx="31760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756" name="If so directed: 5 cuts the ball and  checks the runner"/>
          <p:cNvSpPr txBox="1"/>
          <p:nvPr/>
        </p:nvSpPr>
        <p:spPr>
          <a:xfrm>
            <a:off x="8636000" y="6985000"/>
            <a:ext cx="2857500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5 cuts the ball </a:t>
            </a:r>
            <a:r>
              <a:rPr u="sng"/>
              <a:t>and</a:t>
            </a:r>
            <a:r>
              <a:t> </a:t>
            </a:r>
            <a:br/>
            <a:r>
              <a:t>checks the runner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-0.059570 0.233073" origin="layout" pathEditMode="relative">
                                      <p:cBhvr>
                                        <p:cTn id="6" dur="1000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59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760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761" name="..."/>
          <p:cNvSpPr txBox="1"/>
          <p:nvPr/>
        </p:nvSpPr>
        <p:spPr>
          <a:xfrm>
            <a:off x="10072699" y="2732142"/>
            <a:ext cx="36850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...</a:t>
            </a:r>
          </a:p>
        </p:txBody>
      </p:sp>
      <p:sp>
        <p:nvSpPr>
          <p:cNvPr id="762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63" name="Covers 2nd base"/>
          <p:cNvSpPr txBox="1"/>
          <p:nvPr/>
        </p:nvSpPr>
        <p:spPr>
          <a:xfrm>
            <a:off x="10072699" y="4328770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64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65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66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67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68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69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70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71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72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73" name="1"/>
          <p:cNvSpPr txBox="1"/>
          <p:nvPr/>
        </p:nvSpPr>
        <p:spPr>
          <a:xfrm>
            <a:off x="50524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74" name="2"/>
          <p:cNvSpPr txBox="1"/>
          <p:nvPr/>
        </p:nvSpPr>
        <p:spPr>
          <a:xfrm>
            <a:off x="4760315" y="8214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75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76" name="4"/>
          <p:cNvSpPr txBox="1"/>
          <p:nvPr/>
        </p:nvSpPr>
        <p:spPr>
          <a:xfrm>
            <a:off x="4734915" y="32135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77" name="5"/>
          <p:cNvSpPr txBox="1"/>
          <p:nvPr/>
        </p:nvSpPr>
        <p:spPr>
          <a:xfrm>
            <a:off x="3210915" y="5497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78" name="6"/>
          <p:cNvSpPr txBox="1"/>
          <p:nvPr/>
        </p:nvSpPr>
        <p:spPr>
          <a:xfrm>
            <a:off x="2004415" y="5992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79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80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81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82" name="Circle"/>
          <p:cNvSpPr/>
          <p:nvPr/>
        </p:nvSpPr>
        <p:spPr>
          <a:xfrm>
            <a:off x="6781800" y="54229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4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5" name="Circle"/>
          <p:cNvSpPr/>
          <p:nvPr/>
        </p:nvSpPr>
        <p:spPr>
          <a:xfrm>
            <a:off x="2794000" y="6940283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86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87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88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789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0" name="Covers 2nd base"/>
          <p:cNvSpPr txBox="1"/>
          <p:nvPr/>
        </p:nvSpPr>
        <p:spPr>
          <a:xfrm>
            <a:off x="10072699" y="1135514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91" name="Line"/>
          <p:cNvSpPr/>
          <p:nvPr/>
        </p:nvSpPr>
        <p:spPr>
          <a:xfrm flipH="1" flipV="1">
            <a:off x="7207035" y="4521069"/>
            <a:ext cx="61026" cy="6566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2" name="Line"/>
          <p:cNvSpPr/>
          <p:nvPr/>
        </p:nvSpPr>
        <p:spPr>
          <a:xfrm flipH="1" flipV="1">
            <a:off x="6246555" y="2696109"/>
            <a:ext cx="1661226" cy="3645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3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4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5" name="Line"/>
          <p:cNvSpPr/>
          <p:nvPr/>
        </p:nvSpPr>
        <p:spPr>
          <a:xfrm>
            <a:off x="2393313" y="6533513"/>
            <a:ext cx="415628" cy="41562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6" name="Line"/>
          <p:cNvSpPr/>
          <p:nvPr/>
        </p:nvSpPr>
        <p:spPr>
          <a:xfrm flipH="1" flipV="1">
            <a:off x="3010984" y="7163883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7" name="Line"/>
          <p:cNvSpPr/>
          <p:nvPr/>
        </p:nvSpPr>
        <p:spPr>
          <a:xfrm>
            <a:off x="2298699" y="3467099"/>
            <a:ext cx="902053" cy="17944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98" name="X"/>
          <p:cNvSpPr txBox="1"/>
          <p:nvPr/>
        </p:nvSpPr>
        <p:spPr>
          <a:xfrm>
            <a:off x="3101345" y="5166970"/>
            <a:ext cx="317603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799" name="If so directed: 5 cuts the ball and  checks the runners/ throws whereto directed"/>
          <p:cNvSpPr txBox="1"/>
          <p:nvPr/>
        </p:nvSpPr>
        <p:spPr>
          <a:xfrm>
            <a:off x="8636000" y="6985000"/>
            <a:ext cx="3664611" cy="19342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5 cuts the ball </a:t>
            </a:r>
            <a:r>
              <a:rPr u="sng"/>
              <a:t>and</a:t>
            </a:r>
            <a:r>
              <a:t> </a:t>
            </a:r>
            <a:br/>
            <a:r>
              <a:t>checks the runners/</a:t>
            </a:r>
            <a:br/>
            <a:r>
              <a:t>throws whereto directed</a:t>
            </a:r>
            <a:br/>
          </a:p>
        </p:txBody>
      </p:sp>
      <p:sp>
        <p:nvSpPr>
          <p:cNvPr id="800" name="Line"/>
          <p:cNvSpPr/>
          <p:nvPr/>
        </p:nvSpPr>
        <p:spPr>
          <a:xfrm flipV="1">
            <a:off x="3467099" y="3637891"/>
            <a:ext cx="1293217" cy="1621892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01" name="Line"/>
          <p:cNvSpPr/>
          <p:nvPr/>
        </p:nvSpPr>
        <p:spPr>
          <a:xfrm flipH="1">
            <a:off x="2283463" y="5480271"/>
            <a:ext cx="775028" cy="571828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02" name="Line"/>
          <p:cNvSpPr/>
          <p:nvPr/>
        </p:nvSpPr>
        <p:spPr>
          <a:xfrm>
            <a:off x="3479799" y="5399482"/>
            <a:ext cx="3680818" cy="70221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803" name="Line"/>
          <p:cNvSpPr/>
          <p:nvPr/>
        </p:nvSpPr>
        <p:spPr>
          <a:xfrm>
            <a:off x="3479799" y="5855135"/>
            <a:ext cx="1219553" cy="246751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path" nodeType="clickEffect" presetSubtype="0" presetID="-1" grpId="1" accel="50000" decel="50000" fill="hold">
                                  <p:stCondLst>
                                    <p:cond delay="0"/>
                                  </p:stCondLst>
                                  <p:childTnLst>
                                    <p:animMotion path="M 0.000000 0.000000 L -0.059570 0.233073" origin="layout" pathEditMode="relative">
                                      <p:cBhvr>
                                        <p:cTn id="6" dur="100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9" name="Base hit in left field. Runner on third scores."/>
          <p:cNvSpPr txBox="1"/>
          <p:nvPr/>
        </p:nvSpPr>
        <p:spPr>
          <a:xfrm>
            <a:off x="8636965" y="6989817"/>
            <a:ext cx="3518612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hit in left field.</a:t>
            </a:r>
            <a:br/>
            <a:r>
              <a:t>Runner on third scores.</a:t>
            </a:r>
          </a:p>
        </p:txBody>
      </p:sp>
      <p:sp>
        <p:nvSpPr>
          <p:cNvPr id="15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ine"/>
          <p:cNvSpPr/>
          <p:nvPr/>
        </p:nvSpPr>
        <p:spPr>
          <a:xfrm flipH="1" flipV="1">
            <a:off x="2248033" y="3486742"/>
            <a:ext cx="2679568" cy="5489148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57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58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59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60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61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62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6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64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6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6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7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8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8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8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83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18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8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92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93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94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95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96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97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98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99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00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1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2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3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4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5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6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7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8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09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10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11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12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13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14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15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16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17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8" name="Batter rounds first base. Runner rounds third base."/>
          <p:cNvSpPr txBox="1"/>
          <p:nvPr/>
        </p:nvSpPr>
        <p:spPr>
          <a:xfrm>
            <a:off x="8636000" y="6985000"/>
            <a:ext cx="3885591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Batter rounds first base.</a:t>
            </a:r>
            <a:br/>
            <a:r>
              <a:t>Runner rounds third base.</a:t>
            </a:r>
          </a:p>
        </p:txBody>
      </p:sp>
      <p:sp>
        <p:nvSpPr>
          <p:cNvPr id="21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4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28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29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30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31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232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23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34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3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3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3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4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4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5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5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5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5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5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9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60" name="Line"/>
          <p:cNvSpPr/>
          <p:nvPr/>
        </p:nvSpPr>
        <p:spPr>
          <a:xfrm>
            <a:off x="2329353" y="5427210"/>
            <a:ext cx="898873" cy="2794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63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64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265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6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6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26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269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7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27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7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7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7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8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8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8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8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8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8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1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2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3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5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96" name="Line"/>
          <p:cNvSpPr/>
          <p:nvPr/>
        </p:nvSpPr>
        <p:spPr>
          <a:xfrm>
            <a:off x="2329353" y="5427210"/>
            <a:ext cx="898873" cy="2794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7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8" name="Catcher directs third baser  to the correct cutoff position."/>
          <p:cNvSpPr txBox="1"/>
          <p:nvPr/>
        </p:nvSpPr>
        <p:spPr>
          <a:xfrm>
            <a:off x="8636000" y="6985000"/>
            <a:ext cx="4355288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Catcher directs third baser </a:t>
            </a:r>
            <a:br/>
            <a:r>
              <a:t>to the correct cutoff position.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02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303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04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05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306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07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30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0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1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1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1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1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1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1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2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2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2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2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2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26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7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8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9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0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2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33" name="Line"/>
          <p:cNvSpPr/>
          <p:nvPr/>
        </p:nvSpPr>
        <p:spPr>
          <a:xfrm>
            <a:off x="2329353" y="5427210"/>
            <a:ext cx="898873" cy="2794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4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5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36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40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341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42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43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44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34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4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4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4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4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5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5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5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5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5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6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6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6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6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5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6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7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8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9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70" name="Line"/>
          <p:cNvSpPr/>
          <p:nvPr/>
        </p:nvSpPr>
        <p:spPr>
          <a:xfrm>
            <a:off x="2329353" y="5427210"/>
            <a:ext cx="898873" cy="2794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1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2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73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4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375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78" name="Covers homeplate"/>
          <p:cNvSpPr txBox="1"/>
          <p:nvPr/>
        </p:nvSpPr>
        <p:spPr>
          <a:xfrm>
            <a:off x="10072700" y="71095"/>
            <a:ext cx="2766976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homeplate</a:t>
            </a:r>
          </a:p>
        </p:txBody>
      </p:sp>
      <p:sp>
        <p:nvSpPr>
          <p:cNvPr id="379" name="Takes homeplate"/>
          <p:cNvSpPr txBox="1"/>
          <p:nvPr/>
        </p:nvSpPr>
        <p:spPr>
          <a:xfrm>
            <a:off x="10072699" y="603305"/>
            <a:ext cx="258013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homeplate</a:t>
            </a:r>
          </a:p>
        </p:txBody>
      </p:sp>
      <p:sp>
        <p:nvSpPr>
          <p:cNvPr id="380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381" name="Fields the ball"/>
          <p:cNvSpPr txBox="1"/>
          <p:nvPr/>
        </p:nvSpPr>
        <p:spPr>
          <a:xfrm>
            <a:off x="10072699" y="3264351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82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383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84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85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86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87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88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89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0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91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92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93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94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95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96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7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8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9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00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01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2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3" name="Circle"/>
          <p:cNvSpPr/>
          <p:nvPr/>
        </p:nvSpPr>
        <p:spPr>
          <a:xfrm>
            <a:off x="2082800" y="3251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4" name="Line"/>
          <p:cNvSpPr/>
          <p:nvPr/>
        </p:nvSpPr>
        <p:spPr>
          <a:xfrm>
            <a:off x="1549400" y="3098799"/>
            <a:ext cx="421575" cy="143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5" name="Circle"/>
          <p:cNvSpPr/>
          <p:nvPr/>
        </p:nvSpPr>
        <p:spPr>
          <a:xfrm>
            <a:off x="4775200" y="3329781"/>
            <a:ext cx="254000" cy="254001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6" name="Line"/>
          <p:cNvSpPr/>
          <p:nvPr/>
        </p:nvSpPr>
        <p:spPr>
          <a:xfrm rot="10800000">
            <a:off x="2331520" y="3632656"/>
            <a:ext cx="2454662" cy="33427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7" name="Takes cutoff pos."/>
          <p:cNvSpPr txBox="1"/>
          <p:nvPr/>
        </p:nvSpPr>
        <p:spPr>
          <a:xfrm>
            <a:off x="10072699" y="2197099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08" name="Line"/>
          <p:cNvSpPr/>
          <p:nvPr/>
        </p:nvSpPr>
        <p:spPr>
          <a:xfrm>
            <a:off x="2329353" y="5427210"/>
            <a:ext cx="898873" cy="27940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9" name="Line"/>
          <p:cNvSpPr/>
          <p:nvPr/>
        </p:nvSpPr>
        <p:spPr>
          <a:xfrm flipV="1">
            <a:off x="4898021" y="8451082"/>
            <a:ext cx="10226" cy="4101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0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11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2" name="Covers 7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7</a:t>
            </a:r>
          </a:p>
        </p:txBody>
      </p:sp>
      <p:sp>
        <p:nvSpPr>
          <p:cNvPr id="413" name="Line"/>
          <p:cNvSpPr/>
          <p:nvPr/>
        </p:nvSpPr>
        <p:spPr>
          <a:xfrm flipH="1">
            <a:off x="2232353" y="1172053"/>
            <a:ext cx="2439420" cy="16166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4" name="Line"/>
          <p:cNvSpPr/>
          <p:nvPr/>
        </p:nvSpPr>
        <p:spPr>
          <a:xfrm flipH="1">
            <a:off x="4625069" y="6330182"/>
            <a:ext cx="199820" cy="335791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5" name="3 keeps an eye on the runner.  Ready to take 1e base.  Takes cutoff position if 5  doesn't make it."/>
          <p:cNvSpPr txBox="1"/>
          <p:nvPr/>
        </p:nvSpPr>
        <p:spPr>
          <a:xfrm>
            <a:off x="8636000" y="6985000"/>
            <a:ext cx="4371747" cy="2302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3 keeps an eye on the runner.</a:t>
            </a:r>
            <a:br/>
            <a:br/>
            <a:r>
              <a:t>Ready to take 1e base.</a:t>
            </a:r>
            <a:br/>
            <a:br/>
            <a:r>
              <a:t>Takes cutoff position if 5 </a:t>
            </a:r>
            <a:br/>
            <a:r>
              <a:t>doesn't make it.</a:t>
            </a:r>
          </a:p>
        </p:txBody>
      </p:sp>
      <p:sp>
        <p:nvSpPr>
          <p:cNvPr id="416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