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hit in Right Field No runn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Base hit in Right Field</a:t>
            </a:r>
            <a:br/>
            <a:r>
              <a:t>No runners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10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411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412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413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14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415" name="Covers 2nd base"/>
          <p:cNvSpPr txBox="1"/>
          <p:nvPr/>
        </p:nvSpPr>
        <p:spPr>
          <a:xfrm>
            <a:off x="10072699" y="3264351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16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1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1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1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2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2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2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2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2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2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2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2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2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2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3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3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3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3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7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8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39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0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1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2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3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4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45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6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447" name="Line"/>
          <p:cNvSpPr/>
          <p:nvPr/>
        </p:nvSpPr>
        <p:spPr>
          <a:xfrm>
            <a:off x="1553519" y="3287431"/>
            <a:ext cx="650176" cy="6514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50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451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452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53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54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455" name="Covers 2nd base"/>
          <p:cNvSpPr txBox="1"/>
          <p:nvPr/>
        </p:nvSpPr>
        <p:spPr>
          <a:xfrm>
            <a:off x="10072699" y="3264351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56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57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58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59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60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61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62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63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64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65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66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67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68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69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70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71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72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73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74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75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6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7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8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79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0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1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2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3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4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85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6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487" name="Line"/>
          <p:cNvSpPr/>
          <p:nvPr/>
        </p:nvSpPr>
        <p:spPr>
          <a:xfrm>
            <a:off x="1553519" y="3287431"/>
            <a:ext cx="650176" cy="6514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8" name="Line"/>
          <p:cNvSpPr/>
          <p:nvPr/>
        </p:nvSpPr>
        <p:spPr>
          <a:xfrm flipV="1">
            <a:off x="2518719" y="4878640"/>
            <a:ext cx="789875" cy="428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91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492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493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94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95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496" name="Covers 2nd base"/>
          <p:cNvSpPr txBox="1"/>
          <p:nvPr/>
        </p:nvSpPr>
        <p:spPr>
          <a:xfrm>
            <a:off x="10072699" y="3264351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97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9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9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0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0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0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0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0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0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0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0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0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0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1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1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1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1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1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1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16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7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8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19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0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1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2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3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24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5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526" name="Line"/>
          <p:cNvSpPr/>
          <p:nvPr/>
        </p:nvSpPr>
        <p:spPr>
          <a:xfrm>
            <a:off x="1553519" y="3287431"/>
            <a:ext cx="650176" cy="6514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7" name="Line"/>
          <p:cNvSpPr/>
          <p:nvPr/>
        </p:nvSpPr>
        <p:spPr>
          <a:xfrm flipV="1">
            <a:off x="2518719" y="4878640"/>
            <a:ext cx="789875" cy="428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28" name="Runner decides to advance or to return to 1e base."/>
          <p:cNvSpPr txBox="1"/>
          <p:nvPr/>
        </p:nvSpPr>
        <p:spPr>
          <a:xfrm>
            <a:off x="8636965" y="6989817"/>
            <a:ext cx="4082797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 decides to advance</a:t>
            </a:r>
            <a:br/>
            <a:r>
              <a:t>or to return to 1e base.</a:t>
            </a:r>
          </a:p>
        </p:txBody>
      </p:sp>
      <p:sp>
        <p:nvSpPr>
          <p:cNvPr id="529" name="1 and 6 call out directions"/>
          <p:cNvSpPr txBox="1"/>
          <p:nvPr/>
        </p:nvSpPr>
        <p:spPr>
          <a:xfrm>
            <a:off x="8636965" y="7799074"/>
            <a:ext cx="384474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1 and 6 call out directions</a:t>
            </a:r>
          </a:p>
        </p:txBody>
      </p:sp>
      <p:sp>
        <p:nvSpPr>
          <p:cNvPr id="530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1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2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35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536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537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38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39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540" name="Covers 2nd base"/>
          <p:cNvSpPr txBox="1"/>
          <p:nvPr/>
        </p:nvSpPr>
        <p:spPr>
          <a:xfrm>
            <a:off x="10072699" y="3264351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41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4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4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4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4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4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4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4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4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5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5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5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5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5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5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5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5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5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5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60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1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2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3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4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5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6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7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68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69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570" name="Line"/>
          <p:cNvSpPr/>
          <p:nvPr/>
        </p:nvSpPr>
        <p:spPr>
          <a:xfrm>
            <a:off x="1553519" y="3287431"/>
            <a:ext cx="650176" cy="6514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1" name="Line"/>
          <p:cNvSpPr/>
          <p:nvPr/>
        </p:nvSpPr>
        <p:spPr>
          <a:xfrm flipV="1">
            <a:off x="2518719" y="4878640"/>
            <a:ext cx="789875" cy="428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2" name="9 throws to 2nd base  - via the cutoff."/>
          <p:cNvSpPr txBox="1"/>
          <p:nvPr/>
        </p:nvSpPr>
        <p:spPr>
          <a:xfrm>
            <a:off x="8636000" y="6985000"/>
            <a:ext cx="3236367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9 throws to 2nd base </a:t>
            </a:r>
            <a:br/>
            <a:r>
              <a:t>- via the cutoff.</a:t>
            </a:r>
          </a:p>
        </p:txBody>
      </p:sp>
      <p:sp>
        <p:nvSpPr>
          <p:cNvPr id="573" name="Line"/>
          <p:cNvSpPr/>
          <p:nvPr/>
        </p:nvSpPr>
        <p:spPr>
          <a:xfrm flipH="1" flipV="1">
            <a:off x="5222174" y="3432709"/>
            <a:ext cx="2423227" cy="16139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4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5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6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79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580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581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82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83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584" name="Covers 2nd base"/>
          <p:cNvSpPr txBox="1"/>
          <p:nvPr/>
        </p:nvSpPr>
        <p:spPr>
          <a:xfrm>
            <a:off x="10072699" y="3264351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85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86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87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88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89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90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91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92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93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94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95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96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97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98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99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00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01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02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03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04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5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6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7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8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09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0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1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12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3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614" name="Line"/>
          <p:cNvSpPr/>
          <p:nvPr/>
        </p:nvSpPr>
        <p:spPr>
          <a:xfrm>
            <a:off x="1553519" y="3287431"/>
            <a:ext cx="650176" cy="6514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5" name="Line"/>
          <p:cNvSpPr/>
          <p:nvPr/>
        </p:nvSpPr>
        <p:spPr>
          <a:xfrm flipV="1">
            <a:off x="2518719" y="4878640"/>
            <a:ext cx="789875" cy="428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6" name="Line"/>
          <p:cNvSpPr/>
          <p:nvPr/>
        </p:nvSpPr>
        <p:spPr>
          <a:xfrm flipH="1">
            <a:off x="7685974" y="3771899"/>
            <a:ext cx="99126" cy="195951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7" name="...or towards 1e base if…"/>
          <p:cNvSpPr txBox="1"/>
          <p:nvPr/>
        </p:nvSpPr>
        <p:spPr>
          <a:xfrm>
            <a:off x="8636000" y="6985000"/>
            <a:ext cx="3951428" cy="1565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...or towards 1e base if </a:t>
            </a:r>
          </a:p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the runner took a big lead</a:t>
            </a:r>
            <a:br/>
            <a:r>
              <a:rPr u="sng"/>
              <a:t>and</a:t>
            </a:r>
            <a:r>
              <a:t> is returning (slowly) to</a:t>
            </a:r>
            <a:br/>
            <a:r>
              <a:t>1e base.</a:t>
            </a:r>
          </a:p>
        </p:txBody>
      </p:sp>
      <p:sp>
        <p:nvSpPr>
          <p:cNvPr id="618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9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22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623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624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25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2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627" name="Covers 2nd base"/>
          <p:cNvSpPr txBox="1"/>
          <p:nvPr/>
        </p:nvSpPr>
        <p:spPr>
          <a:xfrm>
            <a:off x="10072699" y="3264351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2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2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3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3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3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3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3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3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3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3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3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3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4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4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4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4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4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4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4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47" name="Circle"/>
          <p:cNvSpPr/>
          <p:nvPr/>
        </p:nvSpPr>
        <p:spPr>
          <a:xfrm>
            <a:off x="6812548" y="5410200"/>
            <a:ext cx="254001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8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49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0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1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2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3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4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5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56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7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658" name="Line"/>
          <p:cNvSpPr/>
          <p:nvPr/>
        </p:nvSpPr>
        <p:spPr>
          <a:xfrm>
            <a:off x="1553519" y="3287431"/>
            <a:ext cx="650176" cy="6514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59" name="Line"/>
          <p:cNvSpPr/>
          <p:nvPr/>
        </p:nvSpPr>
        <p:spPr>
          <a:xfrm flipV="1">
            <a:off x="2518719" y="4878640"/>
            <a:ext cx="789875" cy="428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0" name="Line"/>
          <p:cNvSpPr/>
          <p:nvPr/>
        </p:nvSpPr>
        <p:spPr>
          <a:xfrm flipH="1">
            <a:off x="7685974" y="3771899"/>
            <a:ext cx="99126" cy="195951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1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2" name="Never throw behind the  runner if he's not returning."/>
          <p:cNvSpPr txBox="1"/>
          <p:nvPr/>
        </p:nvSpPr>
        <p:spPr>
          <a:xfrm>
            <a:off x="8636000" y="6985000"/>
            <a:ext cx="40773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Never throw behind the </a:t>
            </a:r>
            <a:br/>
            <a:r>
              <a:t>runner if he's not returning.</a:t>
            </a:r>
          </a:p>
        </p:txBody>
      </p:sp>
      <p:sp>
        <p:nvSpPr>
          <p:cNvPr id="663" name="The runner can still advance on the throw."/>
          <p:cNvSpPr txBox="1"/>
          <p:nvPr/>
        </p:nvSpPr>
        <p:spPr>
          <a:xfrm>
            <a:off x="8636000" y="7792724"/>
            <a:ext cx="4212336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The runner can still advance</a:t>
            </a:r>
            <a:br/>
            <a:r>
              <a:t>on the throw.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66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667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668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69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70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671" name="Covers 2nd base"/>
          <p:cNvSpPr txBox="1"/>
          <p:nvPr/>
        </p:nvSpPr>
        <p:spPr>
          <a:xfrm>
            <a:off x="10072699" y="3264351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72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73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74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75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76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77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78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79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80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81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82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83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84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85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86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87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88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89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90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91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2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3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4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5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6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7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98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99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0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701" name="Line"/>
          <p:cNvSpPr/>
          <p:nvPr/>
        </p:nvSpPr>
        <p:spPr>
          <a:xfrm>
            <a:off x="1553519" y="3287431"/>
            <a:ext cx="650176" cy="6514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2" name="Line"/>
          <p:cNvSpPr/>
          <p:nvPr/>
        </p:nvSpPr>
        <p:spPr>
          <a:xfrm flipV="1">
            <a:off x="2518719" y="4878640"/>
            <a:ext cx="789875" cy="428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3" name="Line"/>
          <p:cNvSpPr/>
          <p:nvPr/>
        </p:nvSpPr>
        <p:spPr>
          <a:xfrm flipH="1" flipV="1">
            <a:off x="6595702" y="3467099"/>
            <a:ext cx="1049699" cy="12700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4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5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6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7" name="If so directed: 4 cuts the ball and  checks the runner"/>
          <p:cNvSpPr txBox="1"/>
          <p:nvPr/>
        </p:nvSpPr>
        <p:spPr>
          <a:xfrm>
            <a:off x="8636000" y="6985000"/>
            <a:ext cx="2857500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4 cuts the ball </a:t>
            </a:r>
            <a:r>
              <a:rPr u="sng"/>
              <a:t>and</a:t>
            </a:r>
            <a:r>
              <a:t> </a:t>
            </a:r>
            <a:br/>
            <a:r>
              <a:t>checks the runner</a:t>
            </a:r>
          </a:p>
        </p:txBody>
      </p:sp>
      <p:sp>
        <p:nvSpPr>
          <p:cNvPr id="708" name="X"/>
          <p:cNvSpPr txBox="1"/>
          <p:nvPr/>
        </p:nvSpPr>
        <p:spPr>
          <a:xfrm>
            <a:off x="6284450" y="3220390"/>
            <a:ext cx="31760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11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712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713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14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15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716" name="Covers 2nd base"/>
          <p:cNvSpPr txBox="1"/>
          <p:nvPr/>
        </p:nvSpPr>
        <p:spPr>
          <a:xfrm>
            <a:off x="10072699" y="3264351"/>
            <a:ext cx="254782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17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1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1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2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2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2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2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2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2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2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2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2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2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3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3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3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3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3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3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36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7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8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39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0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1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2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3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44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5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746" name="Line"/>
          <p:cNvSpPr/>
          <p:nvPr/>
        </p:nvSpPr>
        <p:spPr>
          <a:xfrm>
            <a:off x="1553519" y="3287431"/>
            <a:ext cx="650176" cy="6514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7" name="Line"/>
          <p:cNvSpPr/>
          <p:nvPr/>
        </p:nvSpPr>
        <p:spPr>
          <a:xfrm flipV="1">
            <a:off x="2518719" y="4878640"/>
            <a:ext cx="789875" cy="4280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8" name="Line"/>
          <p:cNvSpPr/>
          <p:nvPr/>
        </p:nvSpPr>
        <p:spPr>
          <a:xfrm flipH="1" flipV="1">
            <a:off x="6595702" y="3467099"/>
            <a:ext cx="1049699" cy="127001"/>
          </a:xfrm>
          <a:prstGeom prst="line">
            <a:avLst/>
          </a:prstGeom>
          <a:ln w="38100">
            <a:solidFill>
              <a:srgbClr val="000000"/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49" name="Circle"/>
          <p:cNvSpPr/>
          <p:nvPr/>
        </p:nvSpPr>
        <p:spPr>
          <a:xfrm>
            <a:off x="6781800" y="53975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0" name="Line"/>
          <p:cNvSpPr/>
          <p:nvPr/>
        </p:nvSpPr>
        <p:spPr>
          <a:xfrm>
            <a:off x="6169189" y="4797589"/>
            <a:ext cx="652952" cy="652952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1" name="Line"/>
          <p:cNvSpPr/>
          <p:nvPr/>
        </p:nvSpPr>
        <p:spPr>
          <a:xfrm flipH="1" flipV="1">
            <a:off x="7024184" y="5665284"/>
            <a:ext cx="410196" cy="410196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2" name="X"/>
          <p:cNvSpPr txBox="1"/>
          <p:nvPr/>
        </p:nvSpPr>
        <p:spPr>
          <a:xfrm>
            <a:off x="6284450" y="3220390"/>
            <a:ext cx="31760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753" name="4 throws to 1st, 2nd or  holds on to the ball."/>
          <p:cNvSpPr txBox="1"/>
          <p:nvPr/>
        </p:nvSpPr>
        <p:spPr>
          <a:xfrm>
            <a:off x="8636000" y="6985000"/>
            <a:ext cx="3451251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4 throws to 1st, 2nd or </a:t>
            </a:r>
            <a:br/>
            <a:r>
              <a:t>holds on to the ball.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9" name="Base hit in right field. Runner on third scores."/>
          <p:cNvSpPr txBox="1"/>
          <p:nvPr/>
        </p:nvSpPr>
        <p:spPr>
          <a:xfrm>
            <a:off x="8636965" y="6989817"/>
            <a:ext cx="3518612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hit in right field.</a:t>
            </a:r>
            <a:br/>
            <a:r>
              <a:t>Runner on third scores.</a:t>
            </a:r>
          </a:p>
        </p:txBody>
      </p:sp>
      <p:sp>
        <p:nvSpPr>
          <p:cNvPr id="15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ine"/>
          <p:cNvSpPr/>
          <p:nvPr/>
        </p:nvSpPr>
        <p:spPr>
          <a:xfrm flipV="1">
            <a:off x="4927600" y="3749510"/>
            <a:ext cx="2806701" cy="5226380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57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58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59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60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61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62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63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64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6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6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7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8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8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8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83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18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9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9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9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94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95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9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197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9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9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0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1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1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1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1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1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1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1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9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4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27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228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2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30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1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2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3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4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5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56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59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60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61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262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263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264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6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6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6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6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6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7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7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7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7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8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5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6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7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8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89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0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91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9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4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95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96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97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298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29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300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0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0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0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0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0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0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0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0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0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1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1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1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1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1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1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1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1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2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3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4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5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6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27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328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329" name="Lures the runner  away from the base."/>
          <p:cNvSpPr txBox="1"/>
          <p:nvPr/>
        </p:nvSpPr>
        <p:spPr>
          <a:xfrm>
            <a:off x="9271000" y="6985000"/>
            <a:ext cx="304922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Lures the runner </a:t>
            </a:r>
            <a:br/>
            <a:r>
              <a:t>away from the base.</a:t>
            </a:r>
          </a:p>
        </p:txBody>
      </p:sp>
      <p:sp>
        <p:nvSpPr>
          <p:cNvPr id="330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3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34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35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36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337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338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3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4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4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4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4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4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4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4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4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4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4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5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5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5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5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59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0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1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2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3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4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65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366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7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368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71" name="Takes 1e base"/>
          <p:cNvSpPr txBox="1"/>
          <p:nvPr/>
        </p:nvSpPr>
        <p:spPr>
          <a:xfrm>
            <a:off x="10072700" y="71095"/>
            <a:ext cx="216895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1e base</a:t>
            </a:r>
          </a:p>
        </p:txBody>
      </p:sp>
      <p:sp>
        <p:nvSpPr>
          <p:cNvPr id="372" name="Moves away"/>
          <p:cNvSpPr txBox="1"/>
          <p:nvPr/>
        </p:nvSpPr>
        <p:spPr>
          <a:xfrm>
            <a:off x="10072699" y="1135514"/>
            <a:ext cx="191506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Moves away</a:t>
            </a:r>
          </a:p>
        </p:txBody>
      </p:sp>
      <p:sp>
        <p:nvSpPr>
          <p:cNvPr id="37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74" name="Takes 2nd base"/>
          <p:cNvSpPr txBox="1"/>
          <p:nvPr/>
        </p:nvSpPr>
        <p:spPr>
          <a:xfrm>
            <a:off x="10072699" y="2732142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75" name="Covers 9"/>
          <p:cNvSpPr txBox="1"/>
          <p:nvPr/>
        </p:nvSpPr>
        <p:spPr>
          <a:xfrm>
            <a:off x="10072699" y="3796561"/>
            <a:ext cx="139629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9</a:t>
            </a:r>
          </a:p>
        </p:txBody>
      </p:sp>
      <p:sp>
        <p:nvSpPr>
          <p:cNvPr id="376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377" name="Fields the ball"/>
          <p:cNvSpPr txBox="1"/>
          <p:nvPr/>
        </p:nvSpPr>
        <p:spPr>
          <a:xfrm>
            <a:off x="10072699" y="4328770"/>
            <a:ext cx="212811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7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7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8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8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8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8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8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8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8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8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8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8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9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9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9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96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7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8" name="Line"/>
          <p:cNvSpPr/>
          <p:nvPr/>
        </p:nvSpPr>
        <p:spPr>
          <a:xfrm flipH="1">
            <a:off x="7891072" y="3268869"/>
            <a:ext cx="111826" cy="245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99" name="Circle"/>
          <p:cNvSpPr/>
          <p:nvPr/>
        </p:nvSpPr>
        <p:spPr>
          <a:xfrm>
            <a:off x="7759700" y="35179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0" name="Line"/>
          <p:cNvSpPr/>
          <p:nvPr/>
        </p:nvSpPr>
        <p:spPr>
          <a:xfrm flipH="1" flipV="1">
            <a:off x="5147235" y="1147539"/>
            <a:ext cx="2766126" cy="1710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1" name="Line"/>
          <p:cNvSpPr/>
          <p:nvPr/>
        </p:nvSpPr>
        <p:spPr>
          <a:xfrm rot="10973086">
            <a:off x="5116789" y="6193938"/>
            <a:ext cx="2197411" cy="2447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8568" fill="norm" stroke="1" extrusionOk="0">
                <a:moveTo>
                  <a:pt x="0" y="18568"/>
                </a:moveTo>
                <a:cubicBezTo>
                  <a:pt x="2429" y="9751"/>
                  <a:pt x="5024" y="3975"/>
                  <a:pt x="7688" y="1458"/>
                </a:cubicBezTo>
                <a:cubicBezTo>
                  <a:pt x="12442" y="-3032"/>
                  <a:pt x="17263" y="2897"/>
                  <a:pt x="21600" y="18568"/>
                </a:cubicBezTo>
              </a:path>
            </a:pathLst>
          </a:cu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2" name="Line"/>
          <p:cNvSpPr/>
          <p:nvPr/>
        </p:nvSpPr>
        <p:spPr>
          <a:xfrm flipV="1">
            <a:off x="7331545" y="4772942"/>
            <a:ext cx="15176" cy="4153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3" name="Line"/>
          <p:cNvSpPr/>
          <p:nvPr/>
        </p:nvSpPr>
        <p:spPr>
          <a:xfrm flipH="1">
            <a:off x="3127935" y="3544129"/>
            <a:ext cx="1356426" cy="39741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4" name="Line"/>
          <p:cNvSpPr/>
          <p:nvPr/>
        </p:nvSpPr>
        <p:spPr>
          <a:xfrm flipH="1" flipV="1">
            <a:off x="6409675" y="3521262"/>
            <a:ext cx="162626" cy="32649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5" name="Takes cutoff pos."/>
          <p:cNvSpPr txBox="1"/>
          <p:nvPr/>
        </p:nvSpPr>
        <p:spPr>
          <a:xfrm>
            <a:off x="10072699" y="1667723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06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7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