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Right Field Runner on 2nd ba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hit in Right Field</a:t>
            </a:r>
            <a:br/>
            <a:r>
              <a:t>Runner on 2nd 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421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22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423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2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2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2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2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2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2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4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5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6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7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8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9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50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52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54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56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7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58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1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62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463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6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6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6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6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6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6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4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5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6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7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8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9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90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1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92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3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94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96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7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98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9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00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3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04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05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0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0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0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0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1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1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1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8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9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0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1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32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3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34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5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36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7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38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9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40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42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3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4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47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4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4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5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5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5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5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58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9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0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6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9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0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71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72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73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574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5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76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7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78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9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0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1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8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85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58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8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8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8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9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9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9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9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96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7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98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0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05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6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7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8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09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10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11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12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3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14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5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16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7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8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9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0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1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2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3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4" name="Runners decide to advance an extra base or to return.  Runners keep an eye on the defensive play: advance on  the throw if possible"/>
          <p:cNvSpPr txBox="1"/>
          <p:nvPr/>
        </p:nvSpPr>
        <p:spPr>
          <a:xfrm>
            <a:off x="8636965" y="6985000"/>
            <a:ext cx="416234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Runners decide to advance</a:t>
            </a:r>
            <a:br/>
            <a:r>
              <a:t>an extra base or to return.</a:t>
            </a:r>
            <a:br/>
            <a:br/>
            <a:r>
              <a:t>Runners keep an eye on the</a:t>
            </a:r>
            <a:br/>
            <a:r>
              <a:t>defensive play: advance on </a:t>
            </a:r>
            <a:br/>
            <a:r>
              <a:t>the throw if possible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27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628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29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3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3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3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3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3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3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3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3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3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39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0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41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4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4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4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4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4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48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9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0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1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52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53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54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55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6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57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8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59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0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1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2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3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4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5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6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7" name="9 throws home"/>
          <p:cNvSpPr txBox="1"/>
          <p:nvPr/>
        </p:nvSpPr>
        <p:spPr>
          <a:xfrm>
            <a:off x="8636000" y="6985000"/>
            <a:ext cx="227045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9 throws home</a:t>
            </a:r>
          </a:p>
        </p:txBody>
      </p:sp>
      <p:sp>
        <p:nvSpPr>
          <p:cNvPr id="668" name="Line"/>
          <p:cNvSpPr/>
          <p:nvPr/>
        </p:nvSpPr>
        <p:spPr>
          <a:xfrm flipV="1">
            <a:off x="4927600" y="3711410"/>
            <a:ext cx="2768601" cy="44815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71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672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673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7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7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7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7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7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7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8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8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83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84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85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8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8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8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9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9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92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4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5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96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97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98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699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0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01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2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03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4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5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6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7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8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9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0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1" name="Line"/>
          <p:cNvSpPr/>
          <p:nvPr/>
        </p:nvSpPr>
        <p:spPr>
          <a:xfrm>
            <a:off x="5352609" y="3500344"/>
            <a:ext cx="2267391" cy="96767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2" name="9 throws home  ...or to 2nd base if no  action is possible at home."/>
          <p:cNvSpPr txBox="1"/>
          <p:nvPr/>
        </p:nvSpPr>
        <p:spPr>
          <a:xfrm>
            <a:off x="8636000" y="6985000"/>
            <a:ext cx="400172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9 throws home </a:t>
            </a:r>
            <a:br/>
            <a:r>
              <a:t>...or to 2nd base if no </a:t>
            </a:r>
            <a:br/>
            <a:r>
              <a:t>action is possible at home.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15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716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17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1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1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2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2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2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2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2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27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28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9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3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3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3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3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3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3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3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8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9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4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741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742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43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4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45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6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47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8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9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0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2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3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4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5" name="Line"/>
          <p:cNvSpPr/>
          <p:nvPr/>
        </p:nvSpPr>
        <p:spPr>
          <a:xfrm flipV="1">
            <a:off x="4927600" y="3711410"/>
            <a:ext cx="2768601" cy="44815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6" name="If so directed: 3 cuts the ball and  checks the runners or throws as directed"/>
          <p:cNvSpPr txBox="1"/>
          <p:nvPr/>
        </p:nvSpPr>
        <p:spPr>
          <a:xfrm>
            <a:off x="8636000" y="6985000"/>
            <a:ext cx="3298546" cy="1934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3 cuts the ball </a:t>
            </a:r>
            <a:r>
              <a:rPr u="sng"/>
              <a:t>and</a:t>
            </a:r>
            <a:r>
              <a:t> </a:t>
            </a:r>
            <a:br/>
            <a:r>
              <a:t>checks the runners or</a:t>
            </a:r>
            <a:br/>
            <a:r>
              <a:t>throws as directed</a:t>
            </a:r>
            <a:br/>
          </a:p>
        </p:txBody>
      </p:sp>
      <p:sp>
        <p:nvSpPr>
          <p:cNvPr id="757" name="X"/>
          <p:cNvSpPr txBox="1"/>
          <p:nvPr/>
        </p:nvSpPr>
        <p:spPr>
          <a:xfrm>
            <a:off x="6419799" y="52939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60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761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762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6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6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6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6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6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6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6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7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7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72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73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74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7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7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7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7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7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8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8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4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85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786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787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788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9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90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1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92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3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4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5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6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7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8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9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0" name="Line"/>
          <p:cNvSpPr/>
          <p:nvPr/>
        </p:nvSpPr>
        <p:spPr>
          <a:xfrm flipV="1">
            <a:off x="6718300" y="3711410"/>
            <a:ext cx="977901" cy="15732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1" name="X"/>
          <p:cNvSpPr txBox="1"/>
          <p:nvPr/>
        </p:nvSpPr>
        <p:spPr>
          <a:xfrm>
            <a:off x="6419799" y="5293970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802" name="3 throws to 1st, 2nd, 3rd, home or holds on to the ball."/>
          <p:cNvSpPr txBox="1"/>
          <p:nvPr/>
        </p:nvSpPr>
        <p:spPr>
          <a:xfrm>
            <a:off x="8509000" y="6985000"/>
            <a:ext cx="42678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3 throws to 1st, 2nd, 3rd,</a:t>
            </a:r>
            <a:br/>
            <a:r>
              <a:t>home or holds on to the ball.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05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806" name="Covers 3rd base"/>
          <p:cNvSpPr txBox="1"/>
          <p:nvPr/>
        </p:nvSpPr>
        <p:spPr>
          <a:xfrm>
            <a:off x="10072699" y="3264351"/>
            <a:ext cx="24801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3rd base</a:t>
            </a:r>
          </a:p>
        </p:txBody>
      </p:sp>
      <p:sp>
        <p:nvSpPr>
          <p:cNvPr id="807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80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0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1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1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1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1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1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1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1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17" name="1"/>
          <p:cNvSpPr txBox="1"/>
          <p:nvPr/>
        </p:nvSpPr>
        <p:spPr>
          <a:xfrm>
            <a:off x="5065115" y="9091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818" name="2"/>
          <p:cNvSpPr txBox="1"/>
          <p:nvPr/>
        </p:nvSpPr>
        <p:spPr>
          <a:xfrm>
            <a:off x="4760315" y="8202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819" name="3"/>
          <p:cNvSpPr txBox="1"/>
          <p:nvPr/>
        </p:nvSpPr>
        <p:spPr>
          <a:xfrm>
            <a:off x="6383403" y="5564227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82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82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82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82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82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82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82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8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29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83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831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832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833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4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835" name="Line"/>
          <p:cNvSpPr/>
          <p:nvPr/>
        </p:nvSpPr>
        <p:spPr>
          <a:xfrm flipV="1">
            <a:off x="3149600" y="3521609"/>
            <a:ext cx="1374075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6" name="Takes 1st base"/>
          <p:cNvSpPr txBox="1"/>
          <p:nvPr/>
        </p:nvSpPr>
        <p:spPr>
          <a:xfrm>
            <a:off x="10072699" y="1667723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837" name="Line"/>
          <p:cNvSpPr/>
          <p:nvPr/>
        </p:nvSpPr>
        <p:spPr>
          <a:xfrm>
            <a:off x="6781800" y="4165599"/>
            <a:ext cx="942275" cy="16166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8" name="Line"/>
          <p:cNvSpPr/>
          <p:nvPr/>
        </p:nvSpPr>
        <p:spPr>
          <a:xfrm>
            <a:off x="1402253" y="3392321"/>
            <a:ext cx="276573" cy="199390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39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40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4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42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43" name="Line"/>
          <p:cNvSpPr/>
          <p:nvPr/>
        </p:nvSpPr>
        <p:spPr>
          <a:xfrm flipV="1">
            <a:off x="2578100" y="5806910"/>
            <a:ext cx="3784600" cy="3794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44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845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  <p:sp>
        <p:nvSpPr>
          <p:cNvPr id="846" name="Line"/>
          <p:cNvSpPr/>
          <p:nvPr/>
        </p:nvSpPr>
        <p:spPr>
          <a:xfrm flipH="1" flipV="1">
            <a:off x="6730999" y="5845010"/>
            <a:ext cx="673101" cy="2270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right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right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V="1">
            <a:off x="4927600" y="3749510"/>
            <a:ext cx="2806701" cy="5226380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4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6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1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2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3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64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65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8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4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9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9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00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0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Batter rounds first base. Runner rounds third base."/>
          <p:cNvSpPr txBox="1"/>
          <p:nvPr/>
        </p:nvSpPr>
        <p:spPr>
          <a:xfrm>
            <a:off x="8636000" y="6985000"/>
            <a:ext cx="388559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third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9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30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31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32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3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3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35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3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5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5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Batter rounds first base. Runner rounds third base."/>
          <p:cNvSpPr txBox="1"/>
          <p:nvPr/>
        </p:nvSpPr>
        <p:spPr>
          <a:xfrm>
            <a:off x="8636000" y="6985000"/>
            <a:ext cx="388559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third base.</a:t>
            </a:r>
          </a:p>
        </p:txBody>
      </p:sp>
      <p:sp>
        <p:nvSpPr>
          <p:cNvPr id="262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5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6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7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8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69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70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71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72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7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2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3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4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9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91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2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99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0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04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05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0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0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0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0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1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2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0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35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6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337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4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41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42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43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44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45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4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4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4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6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8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0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72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374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376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79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380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81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82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83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8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8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8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8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8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0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5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6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7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8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9" name="Takes cutoff pos."/>
          <p:cNvSpPr txBox="1"/>
          <p:nvPr/>
        </p:nvSpPr>
        <p:spPr>
          <a:xfrm>
            <a:off x="10072699" y="1135514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10" name="Line"/>
          <p:cNvSpPr/>
          <p:nvPr/>
        </p:nvSpPr>
        <p:spPr>
          <a:xfrm flipH="1">
            <a:off x="6645835" y="5411030"/>
            <a:ext cx="480126" cy="4355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1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12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14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Takes 3rd base"/>
          <p:cNvSpPr txBox="1"/>
          <p:nvPr/>
        </p:nvSpPr>
        <p:spPr>
          <a:xfrm>
            <a:off x="10072699" y="2199933"/>
            <a:ext cx="229331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3rd base</a:t>
            </a:r>
          </a:p>
        </p:txBody>
      </p:sp>
      <p:sp>
        <p:nvSpPr>
          <p:cNvPr id="416" name="Line"/>
          <p:cNvSpPr/>
          <p:nvPr/>
        </p:nvSpPr>
        <p:spPr>
          <a:xfrm flipH="1">
            <a:off x="2148725" y="5617710"/>
            <a:ext cx="28229" cy="3556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7" name="5 keeps an eye on the runner.  Ready to cover 1 on a wild throw."/>
          <p:cNvSpPr txBox="1"/>
          <p:nvPr/>
        </p:nvSpPr>
        <p:spPr>
          <a:xfrm>
            <a:off x="7874000" y="6985000"/>
            <a:ext cx="4935017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5 keeps an eye on the runner.</a:t>
            </a:r>
            <a:br/>
            <a:br/>
            <a:r>
              <a:t>Ready to cover 1 on a wild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